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8" r:id="rId8"/>
    <p:sldId id="334" r:id="rId9"/>
    <p:sldId id="331" r:id="rId10"/>
    <p:sldId id="333" r:id="rId11"/>
    <p:sldId id="335" r:id="rId12"/>
    <p:sldId id="336" r:id="rId13"/>
    <p:sldId id="339" r:id="rId14"/>
    <p:sldId id="342" r:id="rId15"/>
    <p:sldId id="343" r:id="rId16"/>
    <p:sldId id="340" r:id="rId17"/>
    <p:sldId id="338" r:id="rId18"/>
    <p:sldId id="345" r:id="rId19"/>
    <p:sldId id="346" r:id="rId20"/>
    <p:sldId id="347" r:id="rId21"/>
    <p:sldId id="348" r:id="rId22"/>
    <p:sldId id="349" r:id="rId23"/>
    <p:sldId id="351" r:id="rId24"/>
    <p:sldId id="350" r:id="rId25"/>
    <p:sldId id="352" r:id="rId26"/>
    <p:sldId id="353" r:id="rId27"/>
    <p:sldId id="354" r:id="rId28"/>
    <p:sldId id="355" r:id="rId29"/>
    <p:sldId id="359" r:id="rId30"/>
    <p:sldId id="358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5" r:id="rId56"/>
    <p:sldId id="386" r:id="rId57"/>
    <p:sldId id="387" r:id="rId58"/>
    <p:sldId id="388" r:id="rId59"/>
    <p:sldId id="389" r:id="rId60"/>
    <p:sldId id="390" r:id="rId61"/>
    <p:sldId id="391" r:id="rId62"/>
    <p:sldId id="392" r:id="rId63"/>
    <p:sldId id="393" r:id="rId64"/>
    <p:sldId id="394" r:id="rId65"/>
    <p:sldId id="395" r:id="rId66"/>
    <p:sldId id="396" r:id="rId67"/>
    <p:sldId id="397" r:id="rId68"/>
    <p:sldId id="398" r:id="rId69"/>
    <p:sldId id="399" r:id="rId70"/>
    <p:sldId id="400" r:id="rId71"/>
    <p:sldId id="401" r:id="rId72"/>
    <p:sldId id="402" r:id="rId73"/>
    <p:sldId id="403" r:id="rId74"/>
    <p:sldId id="344" r:id="rId75"/>
    <p:sldId id="405" r:id="rId76"/>
    <p:sldId id="406" r:id="rId77"/>
    <p:sldId id="407" r:id="rId78"/>
    <p:sldId id="408" r:id="rId79"/>
    <p:sldId id="409" r:id="rId80"/>
    <p:sldId id="410" r:id="rId81"/>
    <p:sldId id="411" r:id="rId82"/>
    <p:sldId id="412" r:id="rId83"/>
    <p:sldId id="413" r:id="rId84"/>
    <p:sldId id="414" r:id="rId85"/>
    <p:sldId id="415" r:id="rId86"/>
    <p:sldId id="416" r:id="rId87"/>
    <p:sldId id="417" r:id="rId88"/>
    <p:sldId id="418" r:id="rId89"/>
    <p:sldId id="419" r:id="rId90"/>
    <p:sldId id="420" r:id="rId91"/>
    <p:sldId id="421" r:id="rId92"/>
    <p:sldId id="422" r:id="rId93"/>
    <p:sldId id="423" r:id="rId94"/>
    <p:sldId id="424" r:id="rId95"/>
    <p:sldId id="425" r:id="rId96"/>
    <p:sldId id="426" r:id="rId97"/>
    <p:sldId id="427" r:id="rId98"/>
    <p:sldId id="428" r:id="rId99"/>
    <p:sldId id="429" r:id="rId100"/>
    <p:sldId id="430" r:id="rId101"/>
    <p:sldId id="431" r:id="rId102"/>
    <p:sldId id="432" r:id="rId103"/>
    <p:sldId id="434" r:id="rId104"/>
    <p:sldId id="433" r:id="rId105"/>
    <p:sldId id="435" r:id="rId106"/>
    <p:sldId id="436" r:id="rId107"/>
    <p:sldId id="437" r:id="rId108"/>
    <p:sldId id="438" r:id="rId109"/>
    <p:sldId id="439" r:id="rId110"/>
    <p:sldId id="440" r:id="rId111"/>
    <p:sldId id="404" r:id="rId112"/>
    <p:sldId id="442" r:id="rId113"/>
    <p:sldId id="443" r:id="rId114"/>
    <p:sldId id="444" r:id="rId115"/>
    <p:sldId id="445" r:id="rId116"/>
    <p:sldId id="446" r:id="rId117"/>
    <p:sldId id="447" r:id="rId118"/>
    <p:sldId id="448" r:id="rId119"/>
    <p:sldId id="449" r:id="rId120"/>
    <p:sldId id="450" r:id="rId121"/>
    <p:sldId id="451" r:id="rId122"/>
    <p:sldId id="452" r:id="rId123"/>
    <p:sldId id="453" r:id="rId124"/>
    <p:sldId id="454" r:id="rId125"/>
    <p:sldId id="455" r:id="rId126"/>
    <p:sldId id="456" r:id="rId127"/>
    <p:sldId id="457" r:id="rId128"/>
    <p:sldId id="458" r:id="rId129"/>
    <p:sldId id="459" r:id="rId130"/>
    <p:sldId id="460" r:id="rId131"/>
    <p:sldId id="461" r:id="rId132"/>
    <p:sldId id="462" r:id="rId133"/>
    <p:sldId id="463" r:id="rId134"/>
    <p:sldId id="464" r:id="rId135"/>
    <p:sldId id="465" r:id="rId136"/>
    <p:sldId id="466" r:id="rId137"/>
    <p:sldId id="467" r:id="rId138"/>
    <p:sldId id="468" r:id="rId139"/>
    <p:sldId id="469" r:id="rId140"/>
    <p:sldId id="470" r:id="rId141"/>
    <p:sldId id="471" r:id="rId142"/>
    <p:sldId id="472" r:id="rId143"/>
    <p:sldId id="441" r:id="rId144"/>
    <p:sldId id="474" r:id="rId145"/>
    <p:sldId id="475" r:id="rId146"/>
    <p:sldId id="476" r:id="rId147"/>
    <p:sldId id="477" r:id="rId148"/>
    <p:sldId id="478" r:id="rId149"/>
    <p:sldId id="479" r:id="rId150"/>
    <p:sldId id="480" r:id="rId151"/>
    <p:sldId id="481" r:id="rId152"/>
    <p:sldId id="482" r:id="rId153"/>
    <p:sldId id="483" r:id="rId154"/>
    <p:sldId id="484" r:id="rId155"/>
    <p:sldId id="485" r:id="rId156"/>
    <p:sldId id="486" r:id="rId157"/>
    <p:sldId id="487" r:id="rId158"/>
    <p:sldId id="488" r:id="rId159"/>
    <p:sldId id="489" r:id="rId160"/>
    <p:sldId id="490" r:id="rId161"/>
    <p:sldId id="491" r:id="rId162"/>
    <p:sldId id="492" r:id="rId163"/>
    <p:sldId id="493" r:id="rId164"/>
    <p:sldId id="494" r:id="rId165"/>
    <p:sldId id="495" r:id="rId166"/>
    <p:sldId id="496" r:id="rId167"/>
    <p:sldId id="497" r:id="rId168"/>
    <p:sldId id="498" r:id="rId169"/>
    <p:sldId id="499" r:id="rId170"/>
    <p:sldId id="473" r:id="rId171"/>
    <p:sldId id="501" r:id="rId172"/>
    <p:sldId id="502" r:id="rId173"/>
    <p:sldId id="503" r:id="rId174"/>
    <p:sldId id="504" r:id="rId175"/>
    <p:sldId id="505" r:id="rId176"/>
    <p:sldId id="506" r:id="rId177"/>
    <p:sldId id="507" r:id="rId178"/>
    <p:sldId id="508" r:id="rId179"/>
    <p:sldId id="509" r:id="rId180"/>
    <p:sldId id="510" r:id="rId181"/>
    <p:sldId id="511" r:id="rId182"/>
    <p:sldId id="512" r:id="rId183"/>
    <p:sldId id="513" r:id="rId184"/>
    <p:sldId id="514" r:id="rId185"/>
    <p:sldId id="515" r:id="rId186"/>
    <p:sldId id="516" r:id="rId187"/>
    <p:sldId id="517" r:id="rId188"/>
    <p:sldId id="518" r:id="rId189"/>
    <p:sldId id="519" r:id="rId190"/>
    <p:sldId id="520" r:id="rId191"/>
    <p:sldId id="521" r:id="rId192"/>
    <p:sldId id="522" r:id="rId193"/>
    <p:sldId id="500" r:id="rId194"/>
    <p:sldId id="540" r:id="rId195"/>
    <p:sldId id="541" r:id="rId196"/>
    <p:sldId id="542" r:id="rId197"/>
    <p:sldId id="543" r:id="rId198"/>
    <p:sldId id="544" r:id="rId199"/>
    <p:sldId id="545" r:id="rId200"/>
    <p:sldId id="523" r:id="rId201"/>
    <p:sldId id="524" r:id="rId202"/>
    <p:sldId id="546" r:id="rId203"/>
    <p:sldId id="527" r:id="rId204"/>
    <p:sldId id="528" r:id="rId205"/>
    <p:sldId id="525" r:id="rId206"/>
    <p:sldId id="529" r:id="rId207"/>
    <p:sldId id="547" r:id="rId208"/>
    <p:sldId id="530" r:id="rId209"/>
    <p:sldId id="548" r:id="rId210"/>
    <p:sldId id="526" r:id="rId211"/>
    <p:sldId id="549" r:id="rId212"/>
    <p:sldId id="550" r:id="rId213"/>
    <p:sldId id="551" r:id="rId214"/>
    <p:sldId id="552" r:id="rId215"/>
    <p:sldId id="553" r:id="rId216"/>
    <p:sldId id="554" r:id="rId217"/>
    <p:sldId id="555" r:id="rId218"/>
    <p:sldId id="556" r:id="rId219"/>
    <p:sldId id="557" r:id="rId220"/>
    <p:sldId id="558" r:id="rId221"/>
    <p:sldId id="559" r:id="rId222"/>
    <p:sldId id="531" r:id="rId223"/>
    <p:sldId id="532" r:id="rId224"/>
    <p:sldId id="533" r:id="rId225"/>
    <p:sldId id="534" r:id="rId226"/>
    <p:sldId id="535" r:id="rId227"/>
    <p:sldId id="536" r:id="rId228"/>
    <p:sldId id="537" r:id="rId229"/>
    <p:sldId id="538" r:id="rId230"/>
    <p:sldId id="560" r:id="rId231"/>
    <p:sldId id="561" r:id="rId232"/>
    <p:sldId id="562" r:id="rId233"/>
    <p:sldId id="563" r:id="rId234"/>
    <p:sldId id="564" r:id="rId235"/>
    <p:sldId id="565" r:id="rId236"/>
    <p:sldId id="566" r:id="rId237"/>
    <p:sldId id="567" r:id="rId238"/>
    <p:sldId id="568" r:id="rId239"/>
    <p:sldId id="569" r:id="rId240"/>
    <p:sldId id="570" r:id="rId241"/>
    <p:sldId id="571" r:id="rId242"/>
    <p:sldId id="572" r:id="rId243"/>
    <p:sldId id="573" r:id="rId244"/>
    <p:sldId id="574" r:id="rId245"/>
    <p:sldId id="575" r:id="rId246"/>
    <p:sldId id="576" r:id="rId247"/>
    <p:sldId id="577" r:id="rId248"/>
    <p:sldId id="578" r:id="rId249"/>
    <p:sldId id="579" r:id="rId250"/>
    <p:sldId id="580" r:id="rId251"/>
    <p:sldId id="581" r:id="rId252"/>
    <p:sldId id="582" r:id="rId253"/>
    <p:sldId id="583" r:id="rId254"/>
    <p:sldId id="584" r:id="rId255"/>
    <p:sldId id="585" r:id="rId256"/>
    <p:sldId id="586" r:id="rId257"/>
    <p:sldId id="587" r:id="rId258"/>
    <p:sldId id="588" r:id="rId259"/>
    <p:sldId id="589" r:id="rId260"/>
    <p:sldId id="590" r:id="rId261"/>
    <p:sldId id="591" r:id="rId262"/>
    <p:sldId id="592" r:id="rId263"/>
    <p:sldId id="593" r:id="rId264"/>
    <p:sldId id="594" r:id="rId265"/>
    <p:sldId id="595" r:id="rId266"/>
    <p:sldId id="596" r:id="rId267"/>
    <p:sldId id="597" r:id="rId268"/>
    <p:sldId id="598" r:id="rId269"/>
    <p:sldId id="599" r:id="rId270"/>
    <p:sldId id="600" r:id="rId271"/>
    <p:sldId id="601" r:id="rId272"/>
    <p:sldId id="602" r:id="rId273"/>
    <p:sldId id="603" r:id="rId274"/>
    <p:sldId id="604" r:id="rId275"/>
    <p:sldId id="605" r:id="rId276"/>
    <p:sldId id="606" r:id="rId277"/>
    <p:sldId id="607" r:id="rId278"/>
    <p:sldId id="608" r:id="rId279"/>
    <p:sldId id="609" r:id="rId280"/>
    <p:sldId id="610" r:id="rId281"/>
    <p:sldId id="611" r:id="rId282"/>
    <p:sldId id="612" r:id="rId283"/>
    <p:sldId id="613" r:id="rId284"/>
    <p:sldId id="614" r:id="rId285"/>
    <p:sldId id="615" r:id="rId286"/>
    <p:sldId id="616" r:id="rId287"/>
    <p:sldId id="617" r:id="rId288"/>
    <p:sldId id="618" r:id="rId289"/>
    <p:sldId id="619" r:id="rId290"/>
    <p:sldId id="620" r:id="rId291"/>
    <p:sldId id="621" r:id="rId292"/>
    <p:sldId id="622" r:id="rId293"/>
    <p:sldId id="623" r:id="rId294"/>
    <p:sldId id="624" r:id="rId295"/>
    <p:sldId id="625" r:id="rId296"/>
    <p:sldId id="626" r:id="rId297"/>
    <p:sldId id="627" r:id="rId298"/>
    <p:sldId id="628" r:id="rId299"/>
    <p:sldId id="629" r:id="rId300"/>
    <p:sldId id="630" r:id="rId301"/>
    <p:sldId id="631" r:id="rId302"/>
    <p:sldId id="632" r:id="rId303"/>
    <p:sldId id="633" r:id="rId304"/>
    <p:sldId id="634" r:id="rId305"/>
    <p:sldId id="635" r:id="rId306"/>
    <p:sldId id="636" r:id="rId307"/>
    <p:sldId id="637" r:id="rId308"/>
    <p:sldId id="638" r:id="rId309"/>
    <p:sldId id="639" r:id="rId310"/>
    <p:sldId id="640" r:id="rId311"/>
    <p:sldId id="641" r:id="rId312"/>
    <p:sldId id="642" r:id="rId313"/>
    <p:sldId id="643" r:id="rId314"/>
    <p:sldId id="644" r:id="rId315"/>
    <p:sldId id="645" r:id="rId316"/>
    <p:sldId id="646" r:id="rId317"/>
    <p:sldId id="647" r:id="rId318"/>
    <p:sldId id="648" r:id="rId319"/>
    <p:sldId id="649" r:id="rId320"/>
    <p:sldId id="650" r:id="rId321"/>
    <p:sldId id="651" r:id="rId322"/>
    <p:sldId id="652" r:id="rId323"/>
    <p:sldId id="653" r:id="rId324"/>
    <p:sldId id="654" r:id="rId325"/>
    <p:sldId id="655" r:id="rId326"/>
    <p:sldId id="656" r:id="rId327"/>
    <p:sldId id="657" r:id="rId328"/>
    <p:sldId id="658" r:id="rId329"/>
    <p:sldId id="659" r:id="rId330"/>
    <p:sldId id="660" r:id="rId331"/>
    <p:sldId id="661" r:id="rId332"/>
    <p:sldId id="662" r:id="rId333"/>
    <p:sldId id="663" r:id="rId334"/>
    <p:sldId id="664" r:id="rId335"/>
    <p:sldId id="665" r:id="rId336"/>
    <p:sldId id="666" r:id="rId337"/>
    <p:sldId id="667" r:id="rId338"/>
    <p:sldId id="668" r:id="rId339"/>
    <p:sldId id="669" r:id="rId340"/>
    <p:sldId id="670" r:id="rId341"/>
    <p:sldId id="671" r:id="rId342"/>
    <p:sldId id="672" r:id="rId343"/>
    <p:sldId id="673" r:id="rId344"/>
    <p:sldId id="674" r:id="rId345"/>
    <p:sldId id="675" r:id="rId346"/>
    <p:sldId id="676" r:id="rId347"/>
    <p:sldId id="677" r:id="rId348"/>
    <p:sldId id="678" r:id="rId349"/>
    <p:sldId id="679" r:id="rId350"/>
    <p:sldId id="680" r:id="rId351"/>
    <p:sldId id="681" r:id="rId352"/>
    <p:sldId id="682" r:id="rId353"/>
    <p:sldId id="683" r:id="rId354"/>
    <p:sldId id="684" r:id="rId3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presProps" Target="presProp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theme" Target="theme/theme1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tableStyles" Target="tableStyles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commentAuthors" Target="commentAuthor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viewProps" Target="viewProps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9h1g22hby8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jpe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jpeg"/><Relationship Id="rId3" Type="http://schemas.openxmlformats.org/officeDocument/2006/relationships/image" Target="../media/image218.jpeg"/><Relationship Id="rId7" Type="http://schemas.openxmlformats.org/officeDocument/2006/relationships/image" Target="../media/image222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jpeg"/><Relationship Id="rId5" Type="http://schemas.openxmlformats.org/officeDocument/2006/relationships/image" Target="../media/image220.png"/><Relationship Id="rId4" Type="http://schemas.openxmlformats.org/officeDocument/2006/relationships/image" Target="../media/image219.jpeg"/><Relationship Id="rId9" Type="http://schemas.openxmlformats.org/officeDocument/2006/relationships/image" Target="../media/image224.jpe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e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293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pn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4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4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7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9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7" Type="http://schemas.openxmlformats.org/officeDocument/2006/relationships/image" Target="../media/image405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8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4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7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7" Type="http://schemas.openxmlformats.org/officeDocument/2006/relationships/image" Target="../media/image429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8.png"/><Relationship Id="rId5" Type="http://schemas.openxmlformats.org/officeDocument/2006/relationships/image" Target="../media/image427.png"/><Relationship Id="rId4" Type="http://schemas.openxmlformats.org/officeDocument/2006/relationships/image" Target="../media/image426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7.png"/><Relationship Id="rId4" Type="http://schemas.openxmlformats.org/officeDocument/2006/relationships/image" Target="../media/image446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3.png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2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3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5.png"/><Relationship Id="rId5" Type="http://schemas.openxmlformats.org/officeDocument/2006/relationships/image" Target="../media/image504.png"/><Relationship Id="rId4" Type="http://schemas.openxmlformats.org/officeDocument/2006/relationships/image" Target="../media/image503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8.png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5.png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9.png"/><Relationship Id="rId4" Type="http://schemas.openxmlformats.org/officeDocument/2006/relationships/image" Target="../media/image528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5.png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1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9.png"/><Relationship Id="rId4" Type="http://schemas.openxmlformats.org/officeDocument/2006/relationships/image" Target="../media/image548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.png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7.png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Inteligencia</a:t>
            </a:r>
            <a:r>
              <a:rPr lang="en-US" dirty="0"/>
              <a:t> Artificial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campos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interesantes</a:t>
            </a:r>
            <a:r>
              <a:rPr lang="en-US" dirty="0"/>
              <a:t> hoy</a:t>
            </a:r>
          </a:p>
          <a:p>
            <a:pPr lvl="1"/>
            <a:r>
              <a:rPr lang="en-US" dirty="0"/>
              <a:t>Ha </a:t>
            </a:r>
            <a:r>
              <a:rPr lang="en-US" dirty="0" err="1"/>
              <a:t>existido</a:t>
            </a:r>
            <a:r>
              <a:rPr lang="en-US" dirty="0"/>
              <a:t> de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décadas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conocia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expertos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habla</a:t>
            </a:r>
            <a:r>
              <a:rPr lang="en-US" dirty="0"/>
              <a:t> mucho de AI, ML, DL, RL</a:t>
            </a:r>
          </a:p>
          <a:p>
            <a:pPr lvl="1"/>
            <a:endParaRPr lang="en-US" dirty="0"/>
          </a:p>
          <a:p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librerías</a:t>
            </a:r>
            <a:r>
              <a:rPr lang="en-US" dirty="0"/>
              <a:t> de </a:t>
            </a:r>
            <a:r>
              <a:rPr lang="en-US" dirty="0" err="1"/>
              <a:t>ayuda</a:t>
            </a:r>
            <a:r>
              <a:rPr lang="en-US" dirty="0"/>
              <a:t> o frameworks de </a:t>
            </a:r>
            <a:r>
              <a:rPr lang="en-US" dirty="0" err="1"/>
              <a:t>trabajo</a:t>
            </a:r>
            <a:r>
              <a:rPr lang="en-US" dirty="0"/>
              <a:t>: TF, </a:t>
            </a:r>
            <a:r>
              <a:rPr lang="en-US" dirty="0" err="1"/>
              <a:t>Keras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-learn, etc.</a:t>
            </a:r>
          </a:p>
          <a:p>
            <a:r>
              <a:rPr lang="en-US" dirty="0"/>
              <a:t>Software de </a:t>
            </a:r>
            <a:r>
              <a:rPr lang="en-US" dirty="0" err="1"/>
              <a:t>Trabajo</a:t>
            </a:r>
            <a:r>
              <a:rPr lang="en-US" dirty="0"/>
              <a:t>: Python,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pic>
        <p:nvPicPr>
          <p:cNvPr id="1032" name="Picture 8" descr="Image result for scikit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76" y="637376"/>
            <a:ext cx="2314059" cy="1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4" y="2980305"/>
            <a:ext cx="3523926" cy="10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pa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1" y="1045927"/>
            <a:ext cx="2978764" cy="106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enso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29" y="1243963"/>
            <a:ext cx="1879466" cy="15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55" y="5446530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86" y="4199844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Búsqueda A*</a:t>
            </a:r>
          </a:p>
          <a:p>
            <a:pPr lvl="1"/>
            <a:r>
              <a:rPr lang="es-PA" dirty="0"/>
              <a:t>Evalúa nodos: f(n) = g(n) + h(n)</a:t>
            </a:r>
          </a:p>
          <a:p>
            <a:pPr lvl="2"/>
            <a:r>
              <a:rPr lang="es-PA" dirty="0"/>
              <a:t>costo a los nodos g(n) </a:t>
            </a:r>
          </a:p>
          <a:p>
            <a:pPr lvl="2"/>
            <a:r>
              <a:rPr lang="es-PA" dirty="0"/>
              <a:t>Costo del nodo al objetivo h(n) </a:t>
            </a:r>
          </a:p>
          <a:p>
            <a:pPr lvl="1"/>
            <a:r>
              <a:rPr lang="es-PA" dirty="0"/>
              <a:t>Es completa y óptima</a:t>
            </a:r>
          </a:p>
          <a:p>
            <a:r>
              <a:rPr lang="es-PA" dirty="0"/>
              <a:t>Condiciones para </a:t>
            </a:r>
            <a:r>
              <a:rPr lang="es-PA" dirty="0" err="1"/>
              <a:t>optimabilidad</a:t>
            </a:r>
            <a:endParaRPr lang="es-PA" dirty="0"/>
          </a:p>
          <a:p>
            <a:pPr lvl="1"/>
            <a:r>
              <a:rPr lang="es-PA" dirty="0" err="1"/>
              <a:t>Heuristica</a:t>
            </a:r>
            <a:r>
              <a:rPr lang="es-PA" dirty="0"/>
              <a:t> Admisible</a:t>
            </a:r>
          </a:p>
          <a:p>
            <a:pPr lvl="2"/>
            <a:r>
              <a:rPr lang="es-PA" dirty="0"/>
              <a:t>Nunca sobrestimar el costo del objetivo</a:t>
            </a:r>
          </a:p>
          <a:p>
            <a:pPr lvl="3"/>
            <a:r>
              <a:rPr lang="es-PA" dirty="0" err="1"/>
              <a:t>hLSD</a:t>
            </a:r>
            <a:endParaRPr lang="es-PA" dirty="0"/>
          </a:p>
          <a:p>
            <a:pPr lvl="1"/>
            <a:r>
              <a:rPr lang="es-PA" dirty="0"/>
              <a:t>Consistencia/</a:t>
            </a:r>
            <a:r>
              <a:rPr lang="es-PA" dirty="0" err="1"/>
              <a:t>Monotonicidad</a:t>
            </a:r>
            <a:endParaRPr lang="es-PA" dirty="0"/>
          </a:p>
          <a:p>
            <a:pPr lvl="2"/>
            <a:r>
              <a:rPr lang="es-PA" dirty="0"/>
              <a:t>h(n) = c(n, a, n’) + h(n’)</a:t>
            </a:r>
          </a:p>
          <a:p>
            <a:pPr lvl="2"/>
            <a:r>
              <a:rPr lang="es-PA" dirty="0" err="1"/>
              <a:t>Idem</a:t>
            </a:r>
            <a:r>
              <a:rPr lang="es-PA" dirty="0"/>
              <a:t> a inecuación del triángulo</a:t>
            </a:r>
          </a:p>
          <a:p>
            <a:pPr lvl="3"/>
            <a:r>
              <a:rPr lang="es-PA" dirty="0"/>
              <a:t>la suma de los dos lados debe ser mayor a la del lado faltante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036" y="1286145"/>
            <a:ext cx="3817187" cy="5512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19" y="1383870"/>
            <a:ext cx="3486000" cy="21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676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Optimabilidad de A*</a:t>
                </a:r>
              </a:p>
              <a:p>
                <a:pPr lvl="1"/>
                <a:r>
                  <a:rPr lang="es-PA" dirty="0"/>
                  <a:t>Tiene </a:t>
                </a:r>
                <a:r>
                  <a:rPr lang="es-PA" dirty="0" err="1"/>
                  <a:t>tree-search</a:t>
                </a:r>
                <a:r>
                  <a:rPr lang="es-PA" dirty="0"/>
                  <a:t> óptimo h(n) admisible, </a:t>
                </a:r>
                <a:r>
                  <a:rPr lang="es-PA" dirty="0" err="1"/>
                  <a:t>graph-search</a:t>
                </a:r>
                <a:r>
                  <a:rPr lang="es-PA" dirty="0"/>
                  <a:t> optimo h(n) consistente</a:t>
                </a:r>
              </a:p>
              <a:p>
                <a:pPr lvl="2"/>
                <a:r>
                  <a:rPr lang="es-PA" dirty="0"/>
                  <a:t>h(n) consistente tiene valores incrementales de f(n) a través de su camino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/>
              </a:p>
              <a:p>
                <a:pPr lvl="2"/>
                <a:endParaRPr lang="es-PA" dirty="0"/>
              </a:p>
              <a:p>
                <a:pPr lvl="1"/>
                <a:r>
                  <a:rPr lang="es-PA" dirty="0"/>
                  <a:t>Como los costos f son no decrecientes , podemos dibujar “contornos” en el espacio estado</a:t>
                </a:r>
              </a:p>
              <a:p>
                <a:pPr lvl="1"/>
                <a:endParaRPr lang="es-PA" dirty="0"/>
              </a:p>
              <a:p>
                <a:pPr lvl="1"/>
                <a:r>
                  <a:rPr lang="es-PA" dirty="0"/>
                  <a:t>A* expande para el C*</a:t>
                </a:r>
              </a:p>
              <a:p>
                <a:pPr lvl="1"/>
                <a:r>
                  <a:rPr lang="es-PA" dirty="0"/>
                  <a:t>El error absoluto es </a:t>
                </a:r>
                <a:r>
                  <a:rPr lang="es-PA" dirty="0">
                    <a:sym typeface="Symbol" panose="05050102010706020507" pitchFamily="18" charset="2"/>
                  </a:rPr>
                  <a:t> = h* - h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El error relativo es /h*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03" y="3862941"/>
            <a:ext cx="43815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729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Búsqueda Heurística Limitada por Memoria</a:t>
            </a:r>
          </a:p>
          <a:p>
            <a:pPr lvl="1"/>
            <a:r>
              <a:rPr lang="es-PA" dirty="0"/>
              <a:t>Vamos a reducir los requerimientos de memoria de A*</a:t>
            </a:r>
          </a:p>
          <a:p>
            <a:pPr lvl="2"/>
            <a:r>
              <a:rPr lang="es-PA" dirty="0"/>
              <a:t>Usar </a:t>
            </a:r>
            <a:r>
              <a:rPr lang="es-PA" dirty="0" err="1"/>
              <a:t>iterative-depending</a:t>
            </a:r>
            <a:r>
              <a:rPr lang="es-PA" dirty="0"/>
              <a:t> A* (IDA*)</a:t>
            </a:r>
          </a:p>
          <a:p>
            <a:pPr lvl="2"/>
            <a:r>
              <a:rPr lang="es-PA" dirty="0"/>
              <a:t>Valor de corte de costo f (</a:t>
            </a:r>
            <a:r>
              <a:rPr lang="es-PA" dirty="0" err="1"/>
              <a:t>g+h</a:t>
            </a:r>
            <a:r>
              <a:rPr lang="es-PA" dirty="0"/>
              <a:t>), en vez de la profundidad</a:t>
            </a:r>
          </a:p>
          <a:p>
            <a:pPr lvl="2"/>
            <a:r>
              <a:rPr lang="es-PA" dirty="0"/>
              <a:t>Tiene el mismo problema de costo uniforme</a:t>
            </a:r>
          </a:p>
          <a:p>
            <a:pPr lvl="1"/>
            <a:r>
              <a:rPr lang="es-PA" dirty="0"/>
              <a:t>RBFS (</a:t>
            </a:r>
            <a:r>
              <a:rPr lang="es-PA" dirty="0" err="1"/>
              <a:t>Recursive</a:t>
            </a:r>
            <a:r>
              <a:rPr lang="es-PA" dirty="0"/>
              <a:t> </a:t>
            </a:r>
            <a:r>
              <a:rPr lang="es-PA" dirty="0" err="1"/>
              <a:t>Breadth-First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Hace mímico de BFS en espacio lineal</a:t>
            </a:r>
          </a:p>
          <a:p>
            <a:pPr lvl="3"/>
            <a:r>
              <a:rPr lang="es-PA" dirty="0"/>
              <a:t>En vez de ir hasta el final tiene un límite</a:t>
            </a:r>
          </a:p>
          <a:p>
            <a:pPr lvl="2"/>
            <a:r>
              <a:rPr lang="es-PA" dirty="0"/>
              <a:t>Valor guardado (de su mejor nodo)</a:t>
            </a:r>
          </a:p>
          <a:p>
            <a:pPr lvl="2"/>
            <a:r>
              <a:rPr lang="es-PA" dirty="0"/>
              <a:t>Mejor que IDA*, pero sufre regeneración den nodos</a:t>
            </a:r>
          </a:p>
          <a:p>
            <a:pPr lvl="2"/>
            <a:r>
              <a:rPr lang="es-PA" dirty="0"/>
              <a:t>Consume muy poca memoria (IDA* retiene solo f-</a:t>
            </a:r>
            <a:r>
              <a:rPr lang="es-PA" dirty="0" err="1"/>
              <a:t>cost</a:t>
            </a:r>
            <a:r>
              <a:rPr lang="es-PA" dirty="0"/>
              <a:t>)</a:t>
            </a:r>
          </a:p>
          <a:p>
            <a:r>
              <a:rPr lang="es-PA" dirty="0" err="1"/>
              <a:t>Memory</a:t>
            </a:r>
            <a:r>
              <a:rPr lang="es-PA" dirty="0"/>
              <a:t> </a:t>
            </a:r>
            <a:r>
              <a:rPr lang="es-PA" dirty="0" err="1"/>
              <a:t>Bounded</a:t>
            </a:r>
            <a:r>
              <a:rPr lang="es-PA" dirty="0"/>
              <a:t> A* (MBA*)</a:t>
            </a:r>
          </a:p>
          <a:p>
            <a:r>
              <a:rPr lang="es-PA" dirty="0" err="1"/>
              <a:t>Simplified</a:t>
            </a:r>
            <a:r>
              <a:rPr lang="es-PA" dirty="0"/>
              <a:t> </a:t>
            </a:r>
            <a:r>
              <a:rPr lang="es-PA" dirty="0" err="1"/>
              <a:t>Memory</a:t>
            </a:r>
            <a:r>
              <a:rPr lang="es-PA" dirty="0"/>
              <a:t> A* (SMA*)</a:t>
            </a:r>
          </a:p>
          <a:p>
            <a:pPr lvl="1"/>
            <a:r>
              <a:rPr lang="es-PA" dirty="0"/>
              <a:t>Este expande el mejor nodo hijo solo.</a:t>
            </a:r>
          </a:p>
          <a:p>
            <a:pPr lvl="1"/>
            <a:r>
              <a:rPr lang="es-PA" dirty="0"/>
              <a:t>Borra el peor nodo (alto 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283" y="3218610"/>
            <a:ext cx="3597273" cy="3611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1217294"/>
            <a:ext cx="3221121" cy="19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783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Buscando aprender mejor</a:t>
            </a:r>
          </a:p>
          <a:p>
            <a:pPr lvl="1"/>
            <a:r>
              <a:rPr lang="es-PA" dirty="0"/>
              <a:t>Se puede con ‘espacio estado </a:t>
            </a:r>
            <a:r>
              <a:rPr lang="es-PA" dirty="0" err="1"/>
              <a:t>metanivel</a:t>
            </a:r>
            <a:r>
              <a:rPr lang="es-PA" dirty="0"/>
              <a:t>’</a:t>
            </a:r>
          </a:p>
          <a:p>
            <a:pPr lvl="2"/>
            <a:r>
              <a:rPr lang="es-PA" dirty="0"/>
              <a:t>Se captura a nivel de objetos el estado del programa</a:t>
            </a:r>
          </a:p>
          <a:p>
            <a:pPr lvl="2"/>
            <a:r>
              <a:rPr lang="es-PA" dirty="0"/>
              <a:t>Se debe tener computación previa de los estados</a:t>
            </a:r>
          </a:p>
          <a:p>
            <a:endParaRPr lang="es-PA" dirty="0"/>
          </a:p>
          <a:p>
            <a:r>
              <a:rPr lang="es-PA" dirty="0"/>
              <a:t>El objetivo es minimizar el costo total de la solución a problemas.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814409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Búsqueda Heurística Limitada por Memoria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89" y="2547265"/>
            <a:ext cx="5720702" cy="31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100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Problema de 8 piezas.</a:t>
            </a:r>
          </a:p>
          <a:p>
            <a:r>
              <a:rPr lang="es-PA" dirty="0" err="1"/>
              <a:t>Tree-Search</a:t>
            </a:r>
            <a:r>
              <a:rPr lang="es-PA" dirty="0"/>
              <a:t> = 3^22 ~= 3.1x10^10 estados</a:t>
            </a:r>
          </a:p>
          <a:p>
            <a:r>
              <a:rPr lang="es-PA" dirty="0" err="1"/>
              <a:t>Graph-Search</a:t>
            </a:r>
            <a:r>
              <a:rPr lang="es-PA" dirty="0"/>
              <a:t> = 9!/2 ~= 181440 estados</a:t>
            </a:r>
          </a:p>
          <a:p>
            <a:r>
              <a:rPr lang="es-PA" dirty="0"/>
              <a:t>Para 15 piezas es </a:t>
            </a:r>
            <a:r>
              <a:rPr lang="es-PA" dirty="0" err="1"/>
              <a:t>aprox</a:t>
            </a:r>
            <a:r>
              <a:rPr lang="es-PA" dirty="0"/>
              <a:t> 10^13</a:t>
            </a:r>
          </a:p>
          <a:p>
            <a:endParaRPr lang="es-PA" dirty="0"/>
          </a:p>
          <a:p>
            <a:r>
              <a:rPr lang="es-PA" dirty="0"/>
              <a:t>Si h1 = 8 (no posicionados correctamente)</a:t>
            </a:r>
          </a:p>
          <a:p>
            <a:r>
              <a:rPr lang="es-PA" dirty="0"/>
              <a:t>h2 = suma de distancias a sus posiciones (horizontal y vertical)</a:t>
            </a:r>
          </a:p>
          <a:p>
            <a:pPr lvl="1"/>
            <a:r>
              <a:rPr lang="es-PA" dirty="0"/>
              <a:t>Llamado distancia Manhattan</a:t>
            </a:r>
          </a:p>
          <a:p>
            <a:r>
              <a:rPr lang="es-PA" dirty="0"/>
              <a:t>h2 = 3 + 1 + 2 + 2 + 2 + 3 + 3 + 2 = 18.  La solución de costo verdadero es 26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91" y="1471353"/>
            <a:ext cx="4286770" cy="222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44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Efecto de Precisión de Heurísticas</a:t>
            </a:r>
          </a:p>
          <a:p>
            <a:r>
              <a:rPr lang="es-PA" dirty="0"/>
              <a:t>Para una heurística de A*, con N nodos y d distancia, b* esta dado por</a:t>
            </a:r>
          </a:p>
          <a:p>
            <a:r>
              <a:rPr lang="es-PA" dirty="0"/>
              <a:t>N+1 = 1+b* + b*^2 + … + (b*)^d</a:t>
            </a:r>
          </a:p>
          <a:p>
            <a:pPr lvl="1"/>
            <a:r>
              <a:rPr lang="es-PA" dirty="0"/>
              <a:t>A*, d=5 N=52, su factor es 1.92</a:t>
            </a:r>
          </a:p>
          <a:p>
            <a:pPr lvl="1"/>
            <a:r>
              <a:rPr lang="es-PA" dirty="0"/>
              <a:t>El número de nodos expandidos por A* crece exponencialmente</a:t>
            </a:r>
          </a:p>
          <a:p>
            <a:pPr lvl="1"/>
            <a:r>
              <a:rPr lang="es-PA" dirty="0"/>
              <a:t>Lo óptimo sería b* </a:t>
            </a:r>
            <a:r>
              <a:rPr lang="es-PA" dirty="0" err="1"/>
              <a:t>cercno</a:t>
            </a:r>
            <a:r>
              <a:rPr lang="es-PA" dirty="0"/>
              <a:t> a 1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h2 es mejor, h2 domina a h1</a:t>
            </a:r>
          </a:p>
          <a:p>
            <a:pPr lvl="1"/>
            <a:r>
              <a:rPr lang="es-PA" dirty="0"/>
              <a:t>Mejor heurística con valores altos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614" y="3794189"/>
            <a:ext cx="5876936" cy="25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456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/>
              <a:t>Generando heurística admisible para problemas de relajación</a:t>
            </a:r>
          </a:p>
          <a:p>
            <a:r>
              <a:rPr lang="es-PA" dirty="0"/>
              <a:t>Tanto para h1 (piezas </a:t>
            </a:r>
            <a:r>
              <a:rPr lang="es-PA" dirty="0" err="1"/>
              <a:t>malpuestas</a:t>
            </a:r>
            <a:r>
              <a:rPr lang="es-PA" dirty="0"/>
              <a:t>) y h2 (distancia manhattan) son buenas heurísticas</a:t>
            </a:r>
          </a:p>
          <a:p>
            <a:r>
              <a:rPr lang="es-PA" dirty="0"/>
              <a:t>Como estamos limitados a los movimientos horizontales y verticales siempre h2 es la mejor</a:t>
            </a:r>
          </a:p>
          <a:p>
            <a:pPr lvl="1"/>
            <a:r>
              <a:rPr lang="es-PA" dirty="0"/>
              <a:t>De lo contrario h1 sería la más optima</a:t>
            </a:r>
          </a:p>
          <a:p>
            <a:r>
              <a:rPr lang="es-PA" dirty="0"/>
              <a:t>Si h1 pudiera moverse en cualquier sentido</a:t>
            </a:r>
          </a:p>
          <a:p>
            <a:pPr lvl="1"/>
            <a:r>
              <a:rPr lang="es-PA" dirty="0"/>
              <a:t>h2 sería la mejor solución</a:t>
            </a:r>
          </a:p>
          <a:p>
            <a:pPr lvl="1"/>
            <a:endParaRPr lang="es-PA" dirty="0"/>
          </a:p>
          <a:p>
            <a:r>
              <a:rPr lang="es-PA" dirty="0"/>
              <a:t>Problema de relajamiento:  Un problema con pocas restricciones.</a:t>
            </a:r>
          </a:p>
          <a:p>
            <a:pPr lvl="1"/>
            <a:r>
              <a:rPr lang="es-PA" dirty="0"/>
              <a:t>Por definición, cualquier problema de solución óptima es una solución a problema de relajamiento</a:t>
            </a:r>
          </a:p>
        </p:txBody>
      </p:sp>
    </p:spTree>
    <p:extLst>
      <p:ext uri="{BB962C8B-B14F-4D97-AF65-F5344CB8AC3E}">
        <p14:creationId xmlns:p14="http://schemas.microsoft.com/office/powerpoint/2010/main" val="28154314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/>
              <a:t>Generando heurística admisible para sub-problemas</a:t>
            </a:r>
          </a:p>
          <a:p>
            <a:r>
              <a:rPr lang="es-PA" dirty="0"/>
              <a:t>Podemos dividir en solo colocar en orden las 4 primeras</a:t>
            </a:r>
          </a:p>
          <a:p>
            <a:pPr lvl="1"/>
            <a:r>
              <a:rPr lang="es-PA" dirty="0"/>
              <a:t>Con base de patrones generamos una solución parcial</a:t>
            </a:r>
          </a:p>
          <a:p>
            <a:pPr lvl="1"/>
            <a:r>
              <a:rPr lang="es-PA" dirty="0"/>
              <a:t>Luego computamos </a:t>
            </a:r>
            <a:r>
              <a:rPr lang="es-PA" dirty="0" err="1"/>
              <a:t>hDB</a:t>
            </a:r>
            <a:r>
              <a:rPr lang="es-PA" dirty="0"/>
              <a:t> buscando en esta DB</a:t>
            </a:r>
          </a:p>
          <a:p>
            <a:pPr lvl="2"/>
            <a:r>
              <a:rPr lang="es-PA" dirty="0"/>
              <a:t>Buscamos hacia atrás del objetivo grabando el patrón</a:t>
            </a:r>
          </a:p>
          <a:p>
            <a:r>
              <a:rPr lang="es-PA" dirty="0"/>
              <a:t>Puede ser cualquier 1,3,4,5; 2,4,6,8; etc.</a:t>
            </a:r>
          </a:p>
          <a:p>
            <a:r>
              <a:rPr lang="es-PA" dirty="0"/>
              <a:t>Sin embargo esta heurística en solución no puede ser agregada</a:t>
            </a:r>
          </a:p>
          <a:p>
            <a:pPr lvl="1"/>
            <a:r>
              <a:rPr lang="es-PA" dirty="0"/>
              <a:t>Patrones de base de datos disjuntas</a:t>
            </a:r>
          </a:p>
          <a:p>
            <a:pPr lvl="1"/>
            <a:r>
              <a:rPr lang="es-PA" dirty="0"/>
              <a:t>Para el cubo de </a:t>
            </a:r>
            <a:r>
              <a:rPr lang="es-PA" dirty="0" err="1"/>
              <a:t>rubrick</a:t>
            </a:r>
            <a:r>
              <a:rPr lang="es-PA" dirty="0"/>
              <a:t> es más complejo pues afectar una cara afecta 8 o 9 de 26</a:t>
            </a:r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424" y="1529542"/>
            <a:ext cx="4489220" cy="22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010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Aprendiendo heurística de experiencia</a:t>
            </a:r>
          </a:p>
          <a:p>
            <a:pPr lvl="1"/>
            <a:r>
              <a:rPr lang="es-PA" dirty="0"/>
              <a:t>Podemos hacer esto resolviendo varias veces el juego</a:t>
            </a:r>
          </a:p>
          <a:p>
            <a:pPr lvl="1"/>
            <a:r>
              <a:rPr lang="es-PA" dirty="0"/>
              <a:t>Aprendemos h(n), muchas veces</a:t>
            </a:r>
          </a:p>
          <a:p>
            <a:pPr lvl="1"/>
            <a:r>
              <a:rPr lang="es-PA" dirty="0"/>
              <a:t>Construimos un algoritmo que aprenda a minimizar esta función h(n)</a:t>
            </a:r>
          </a:p>
          <a:p>
            <a:pPr lvl="1"/>
            <a:endParaRPr lang="es-PA" dirty="0"/>
          </a:p>
          <a:p>
            <a:r>
              <a:rPr lang="es-PA" dirty="0"/>
              <a:t>REINFORCEMENT LEARNING!</a:t>
            </a:r>
          </a:p>
          <a:p>
            <a:endParaRPr lang="es-PA" dirty="0"/>
          </a:p>
          <a:p>
            <a:pPr lvl="1"/>
            <a:r>
              <a:rPr lang="es-PA" dirty="0"/>
              <a:t>Otros métodos usan características, </a:t>
            </a:r>
            <a:r>
              <a:rPr lang="es-PA" dirty="0" err="1"/>
              <a:t>p.e</a:t>
            </a:r>
            <a:r>
              <a:rPr lang="es-PA" dirty="0"/>
              <a:t>. x1, x2, x3</a:t>
            </a:r>
          </a:p>
          <a:p>
            <a:pPr lvl="1"/>
            <a:r>
              <a:rPr lang="es-PA" dirty="0"/>
              <a:t>Generamos configuraciones diferentes y estadística de los costos</a:t>
            </a:r>
          </a:p>
          <a:p>
            <a:pPr lvl="1"/>
            <a:r>
              <a:rPr lang="es-PA" dirty="0"/>
              <a:t>Dada la información predecimos h(n)</a:t>
            </a:r>
          </a:p>
          <a:p>
            <a:pPr lvl="1"/>
            <a:r>
              <a:rPr lang="es-PA" dirty="0"/>
              <a:t>Ejemplo sencillo</a:t>
            </a:r>
          </a:p>
          <a:p>
            <a:pPr lvl="2"/>
            <a:r>
              <a:rPr lang="es-PA" dirty="0"/>
              <a:t>h(n) = c1*x1(n) + c2*x2(n)</a:t>
            </a:r>
          </a:p>
          <a:p>
            <a:pPr lvl="2"/>
            <a:r>
              <a:rPr lang="es-PA" dirty="0"/>
              <a:t>h(n) hacerlo tender a 0</a:t>
            </a:r>
          </a:p>
          <a:p>
            <a:pPr lvl="2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9155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pesar</a:t>
            </a:r>
            <a:r>
              <a:rPr lang="en-US" dirty="0"/>
              <a:t> de </a:t>
            </a:r>
            <a:r>
              <a:rPr lang="en-US" dirty="0" err="1"/>
              <a:t>ser</a:t>
            </a:r>
            <a:r>
              <a:rPr lang="en-US" dirty="0"/>
              <a:t> “</a:t>
            </a:r>
            <a:r>
              <a:rPr lang="en-US" dirty="0" err="1"/>
              <a:t>maravilloso</a:t>
            </a:r>
            <a:r>
              <a:rPr lang="en-US" dirty="0"/>
              <a:t>”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fallas</a:t>
            </a:r>
            <a:r>
              <a:rPr lang="en-US" dirty="0"/>
              <a:t> </a:t>
            </a:r>
            <a:r>
              <a:rPr lang="en-US" dirty="0" err="1"/>
              <a:t>catastróficas</a:t>
            </a:r>
            <a:endParaRPr lang="en-US" dirty="0"/>
          </a:p>
          <a:p>
            <a:r>
              <a:rPr lang="es-PA" b="1" i="1" dirty="0"/>
              <a:t>10 - Billonaria China es identificada como si cruzara vías de seguridad transitada</a:t>
            </a:r>
          </a:p>
          <a:p>
            <a:pPr lvl="1"/>
            <a:r>
              <a:rPr lang="es-PA" dirty="0"/>
              <a:t>La joven comentó : “Esto es trivial, la seguridad es más importante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“Algoritmo de detección en tiempo real”, la persona estaba muy lejos</a:t>
            </a:r>
          </a:p>
          <a:p>
            <a:r>
              <a:rPr lang="es-PA" b="1" i="1" dirty="0"/>
              <a:t>09 - Vehículo Autónomo “Asesina” a Peatón</a:t>
            </a:r>
          </a:p>
          <a:p>
            <a:pPr lvl="1"/>
            <a:r>
              <a:rPr lang="es-PA" dirty="0"/>
              <a:t>Uber SDC</a:t>
            </a:r>
          </a:p>
          <a:p>
            <a:pPr lvl="1"/>
            <a:r>
              <a:rPr lang="es-PA" dirty="0"/>
              <a:t>Se detuvo por un tiempo las pruebas de los SDC (</a:t>
            </a:r>
            <a:r>
              <a:rPr lang="es-PA" dirty="0" err="1"/>
              <a:t>Nvidia</a:t>
            </a:r>
            <a:r>
              <a:rPr lang="es-PA" dirty="0"/>
              <a:t>, Toyota)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No se detectó la persona</a:t>
            </a:r>
          </a:p>
          <a:p>
            <a:pPr lvl="2"/>
            <a:r>
              <a:rPr lang="es-PA" dirty="0"/>
              <a:t>El sistema de freno estaba desactivado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2052" name="Picture 4" descr="https://miro.medium.com/max/790/1*KB8FQGj9EreUFCTILcHX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77" y="1048128"/>
            <a:ext cx="2146411" cy="150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950/0*UudADUv1ijmxOSw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76" y="4131997"/>
            <a:ext cx="2738210" cy="1542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/>
              <a:t>A* </a:t>
            </a:r>
            <a:r>
              <a:rPr lang="es-PA" dirty="0" err="1"/>
              <a:t>Algorithm</a:t>
            </a:r>
            <a:endParaRPr lang="es-PA" dirty="0"/>
          </a:p>
          <a:p>
            <a:endParaRPr lang="es-PA" dirty="0"/>
          </a:p>
          <a:p>
            <a:r>
              <a:rPr lang="en-US">
                <a:hlinkClick r:id="rId2"/>
              </a:rPr>
              <a:t>https://www.youtube.com/watch?v=19h1g22hby8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0419899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3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neither good nor evil. It's a tool. It's a technology for us to use. </a:t>
            </a:r>
          </a:p>
          <a:p>
            <a:pPr algn="r"/>
            <a:r>
              <a:rPr lang="en-US" sz="5000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-Oren </a:t>
            </a:r>
            <a:r>
              <a:rPr lang="en-US" sz="5000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Etzioni</a:t>
            </a:r>
            <a:endParaRPr lang="en-US" sz="50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925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Algoritmos de búsqueda local y problemas de optimización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689240" cy="4917712"/>
          </a:xfrm>
        </p:spPr>
        <p:txBody>
          <a:bodyPr>
            <a:normAutofit/>
          </a:bodyPr>
          <a:lstStyle/>
          <a:p>
            <a:r>
              <a:rPr lang="es-PA" dirty="0"/>
              <a:t>Algoritmos de búsqueda pura</a:t>
            </a:r>
          </a:p>
          <a:p>
            <a:pPr lvl="1"/>
            <a:r>
              <a:rPr lang="es-PA" dirty="0"/>
              <a:t>Solo importaban los resultados</a:t>
            </a:r>
          </a:p>
          <a:p>
            <a:pPr lvl="1"/>
            <a:r>
              <a:rPr lang="es-PA" dirty="0"/>
              <a:t>No importaban los pasos intermedios</a:t>
            </a:r>
          </a:p>
          <a:p>
            <a:pPr lvl="1"/>
            <a:r>
              <a:rPr lang="es-PA" dirty="0"/>
              <a:t>No importaban los pormenores</a:t>
            </a:r>
          </a:p>
          <a:p>
            <a:r>
              <a:rPr lang="en-US" dirty="0" err="1"/>
              <a:t>Búsqueda</a:t>
            </a:r>
            <a:r>
              <a:rPr lang="en-US" dirty="0"/>
              <a:t> Local</a:t>
            </a:r>
          </a:p>
          <a:p>
            <a:pPr lvl="1"/>
            <a:r>
              <a:rPr lang="en-US" dirty="0" err="1"/>
              <a:t>Algoritmos</a:t>
            </a:r>
            <a:r>
              <a:rPr lang="en-US" dirty="0"/>
              <a:t> de </a:t>
            </a:r>
            <a:r>
              <a:rPr lang="en-US" dirty="0" err="1"/>
              <a:t>reconocimiento</a:t>
            </a:r>
            <a:endParaRPr lang="en-US" dirty="0"/>
          </a:p>
          <a:p>
            <a:pPr lvl="1"/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Genéticos</a:t>
            </a:r>
            <a:endParaRPr lang="en-US" dirty="0"/>
          </a:p>
          <a:p>
            <a:pPr lvl="1"/>
            <a:r>
              <a:rPr lang="en-US" dirty="0" err="1"/>
              <a:t>Tienen</a:t>
            </a:r>
            <a:r>
              <a:rPr lang="en-US" dirty="0"/>
              <a:t> que </a:t>
            </a:r>
            <a:r>
              <a:rPr lang="en-US" dirty="0" err="1"/>
              <a:t>ver</a:t>
            </a:r>
            <a:r>
              <a:rPr lang="en-US" dirty="0"/>
              <a:t> con </a:t>
            </a:r>
            <a:r>
              <a:rPr lang="en-US" dirty="0" err="1"/>
              <a:t>relación</a:t>
            </a:r>
            <a:r>
              <a:rPr lang="en-US" dirty="0"/>
              <a:t> y </a:t>
            </a:r>
            <a:r>
              <a:rPr lang="en-US" dirty="0" err="1"/>
              <a:t>observabilidad</a:t>
            </a:r>
            <a:endParaRPr lang="en-US" dirty="0"/>
          </a:p>
          <a:p>
            <a:pPr lvl="1"/>
            <a:r>
              <a:rPr lang="en-US" dirty="0" err="1"/>
              <a:t>Contingencia</a:t>
            </a:r>
            <a:endParaRPr lang="en-US" dirty="0"/>
          </a:p>
          <a:p>
            <a:r>
              <a:rPr lang="en-US" dirty="0" err="1"/>
              <a:t>Búsqueda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Línea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agente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desconocido</a:t>
            </a:r>
            <a:r>
              <a:rPr lang="en-US" dirty="0"/>
              <a:t> y </a:t>
            </a:r>
            <a:r>
              <a:rPr lang="en-US" dirty="0" err="1"/>
              <a:t>debe</a:t>
            </a:r>
            <a:r>
              <a:rPr lang="en-US" dirty="0"/>
              <a:t> explorer (</a:t>
            </a:r>
            <a:r>
              <a:rPr lang="en-US" dirty="0" err="1"/>
              <a:t>robótica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)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876352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Algoritmos de búsqueda local y problemas de optimización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0421549" cy="4917712"/>
          </a:xfrm>
        </p:spPr>
        <p:txBody>
          <a:bodyPr>
            <a:normAutofit/>
          </a:bodyPr>
          <a:lstStyle/>
          <a:p>
            <a:r>
              <a:rPr lang="es-PA" dirty="0"/>
              <a:t>Algoritmos de búsqueda pura</a:t>
            </a:r>
          </a:p>
          <a:p>
            <a:pPr lvl="1"/>
            <a:r>
              <a:rPr lang="es-PA" dirty="0"/>
              <a:t>De la clase anterior…</a:t>
            </a:r>
          </a:p>
          <a:p>
            <a:pPr lvl="1"/>
            <a:r>
              <a:rPr lang="es-PA" dirty="0"/>
              <a:t>Mantienen su búsqueda en memoria</a:t>
            </a:r>
          </a:p>
          <a:p>
            <a:pPr lvl="1"/>
            <a:r>
              <a:rPr lang="es-PA" dirty="0"/>
              <a:t>Cuando se encuentra un objetivo el camino constituye una solución al problema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. 8 reinas, no importa como se añadieron sino encontrar la solución	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manufactura de IC, PCB </a:t>
            </a:r>
            <a:r>
              <a:rPr lang="es-PA" dirty="0" err="1"/>
              <a:t>Layout</a:t>
            </a:r>
            <a:r>
              <a:rPr lang="es-PA" dirty="0"/>
              <a:t>, programación automática, </a:t>
            </a:r>
            <a:r>
              <a:rPr lang="es-PA" dirty="0" err="1"/>
              <a:t>telecom</a:t>
            </a:r>
            <a:r>
              <a:rPr lang="es-PA" dirty="0"/>
              <a:t>, ruta vehicular</a:t>
            </a:r>
          </a:p>
          <a:p>
            <a:pPr lvl="2"/>
            <a:endParaRPr lang="es-PA" dirty="0"/>
          </a:p>
          <a:p>
            <a:r>
              <a:rPr lang="es-PA" dirty="0"/>
              <a:t>Algoritmos de Búsqueda Local</a:t>
            </a:r>
          </a:p>
          <a:p>
            <a:pPr lvl="1"/>
            <a:r>
              <a:rPr lang="es-PA" dirty="0"/>
              <a:t>No importa el camino al objetivo</a:t>
            </a:r>
          </a:p>
          <a:p>
            <a:pPr lvl="1"/>
            <a:r>
              <a:rPr lang="es-PA" dirty="0"/>
              <a:t>Operan usando un nodo simple (no múltiple)</a:t>
            </a:r>
          </a:p>
          <a:p>
            <a:pPr lvl="1"/>
            <a:r>
              <a:rPr lang="es-PA" dirty="0"/>
              <a:t>No se retienen (casi siempre) los caminos elegidos</a:t>
            </a:r>
          </a:p>
          <a:p>
            <a:pPr lvl="1"/>
            <a:r>
              <a:rPr lang="es-PA" dirty="0"/>
              <a:t>No sistemáticos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130589" y="4510573"/>
            <a:ext cx="5061411" cy="2142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Pros</a:t>
            </a:r>
          </a:p>
          <a:p>
            <a:pPr lvl="1"/>
            <a:r>
              <a:rPr lang="es-PA" dirty="0"/>
              <a:t>Poco uso de memoria</a:t>
            </a:r>
          </a:p>
          <a:p>
            <a:pPr lvl="1"/>
            <a:r>
              <a:rPr lang="es-PA" dirty="0"/>
              <a:t>Casi siempre solución razonable</a:t>
            </a:r>
          </a:p>
        </p:txBody>
      </p:sp>
    </p:spTree>
    <p:extLst>
      <p:ext uri="{BB962C8B-B14F-4D97-AF65-F5344CB8AC3E}">
        <p14:creationId xmlns:p14="http://schemas.microsoft.com/office/powerpoint/2010/main" val="12567674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Algoritmos de búsqueda local y problemas de optimización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Algoritmos de Búsqueda Local</a:t>
            </a:r>
          </a:p>
          <a:p>
            <a:pPr lvl="1"/>
            <a:r>
              <a:rPr lang="es-PA" dirty="0"/>
              <a:t>Resuelven problema </a:t>
            </a:r>
            <a:r>
              <a:rPr lang="es-PA" dirty="0" err="1"/>
              <a:t>sde</a:t>
            </a:r>
            <a:r>
              <a:rPr lang="es-PA" dirty="0"/>
              <a:t> optimización</a:t>
            </a:r>
          </a:p>
          <a:p>
            <a:pPr lvl="2"/>
            <a:r>
              <a:rPr lang="es-PA" dirty="0"/>
              <a:t>Encuentran el mejor estado de la función objetivo</a:t>
            </a:r>
          </a:p>
          <a:p>
            <a:r>
              <a:rPr lang="es-PA" dirty="0"/>
              <a:t>Panorama espacio-estado</a:t>
            </a:r>
          </a:p>
          <a:p>
            <a:pPr lvl="1"/>
            <a:r>
              <a:rPr lang="es-PA" dirty="0"/>
              <a:t>Poseen ubicación y elevación</a:t>
            </a:r>
          </a:p>
          <a:p>
            <a:pPr lvl="1"/>
            <a:r>
              <a:rPr lang="es-PA" dirty="0"/>
              <a:t>Si elevación corresponde al costo</a:t>
            </a:r>
          </a:p>
          <a:p>
            <a:pPr lvl="2"/>
            <a:r>
              <a:rPr lang="es-PA" dirty="0"/>
              <a:t>Mínimo Global</a:t>
            </a:r>
          </a:p>
          <a:p>
            <a:pPr lvl="1"/>
            <a:r>
              <a:rPr lang="es-PA" dirty="0"/>
              <a:t>Si elevación corresponde a función objetivo</a:t>
            </a:r>
          </a:p>
          <a:p>
            <a:pPr lvl="2"/>
            <a:r>
              <a:rPr lang="es-PA" dirty="0"/>
              <a:t>Máximo Global</a:t>
            </a:r>
          </a:p>
          <a:p>
            <a:r>
              <a:rPr lang="es-PA" dirty="0"/>
              <a:t>Un algoritmo completo de búsqueda local siempre encuentra un objetivo si existe</a:t>
            </a:r>
          </a:p>
          <a:p>
            <a:r>
              <a:rPr lang="es-PA" dirty="0"/>
              <a:t>Un algoritmo </a:t>
            </a:r>
            <a:r>
              <a:rPr lang="es-PA" dirty="0" err="1"/>
              <a:t>ótimo</a:t>
            </a:r>
            <a:r>
              <a:rPr lang="es-PA" dirty="0"/>
              <a:t> siempre encuentra el máximo y mínimos globales</a:t>
            </a:r>
          </a:p>
          <a:p>
            <a:pPr lvl="2"/>
            <a:endParaRPr lang="es-PA" dirty="0"/>
          </a:p>
          <a:p>
            <a:pPr marL="914400" lvl="2" indent="0">
              <a:buNone/>
            </a:pP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436" y="2569858"/>
            <a:ext cx="46958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627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También llamada ascendiente empinada (</a:t>
            </a:r>
            <a:r>
              <a:rPr lang="es-PA" dirty="0" err="1"/>
              <a:t>steepest-ascent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Bucle que se mueve en dirección incremental</a:t>
            </a:r>
          </a:p>
          <a:p>
            <a:pPr lvl="1"/>
            <a:r>
              <a:rPr lang="es-PA" dirty="0"/>
              <a:t>Termina cuando encuentra el pico (último nodo superior)</a:t>
            </a:r>
          </a:p>
          <a:p>
            <a:pPr lvl="1"/>
            <a:r>
              <a:rPr lang="es-PA" dirty="0"/>
              <a:t>No tiene memoria, solo el estado actual, no mira más adelante</a:t>
            </a:r>
          </a:p>
          <a:p>
            <a:r>
              <a:rPr lang="es-PA" dirty="0" err="1"/>
              <a:t>Ejm</a:t>
            </a:r>
            <a:r>
              <a:rPr lang="es-PA" dirty="0"/>
              <a:t>: 8-reinas (local </a:t>
            </a:r>
            <a:r>
              <a:rPr lang="es-PA" dirty="0" err="1"/>
              <a:t>search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Formulación de estado completo</a:t>
            </a:r>
          </a:p>
          <a:p>
            <a:pPr lvl="1"/>
            <a:r>
              <a:rPr lang="es-PA" dirty="0"/>
              <a:t>Sucesores (8x7 = 56 sucesores)</a:t>
            </a:r>
          </a:p>
          <a:p>
            <a:pPr lvl="2"/>
            <a:r>
              <a:rPr lang="es-PA" dirty="0"/>
              <a:t>Mover las 8 reinas a la sig. pos.</a:t>
            </a:r>
          </a:p>
          <a:p>
            <a:pPr lvl="1"/>
            <a:r>
              <a:rPr lang="es-PA" dirty="0"/>
              <a:t>Función Heurística h</a:t>
            </a:r>
          </a:p>
          <a:p>
            <a:pPr lvl="2"/>
            <a:r>
              <a:rPr lang="es-PA" dirty="0"/>
              <a:t>Reinas que se atacan unas a otras</a:t>
            </a:r>
          </a:p>
          <a:p>
            <a:pPr lvl="1"/>
            <a:r>
              <a:rPr lang="es-PA" dirty="0"/>
              <a:t>Mínimo global = 0 (solución perfecta)</a:t>
            </a:r>
          </a:p>
          <a:p>
            <a:r>
              <a:rPr lang="es-PA" dirty="0" err="1"/>
              <a:t>Izq</a:t>
            </a:r>
            <a:r>
              <a:rPr lang="es-PA" dirty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758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También llamada ascendiente empinada (</a:t>
            </a:r>
            <a:r>
              <a:rPr lang="es-PA" dirty="0" err="1"/>
              <a:t>steepest-ascent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Bucle que se mueve en dirección incremental</a:t>
            </a:r>
          </a:p>
          <a:p>
            <a:pPr lvl="1"/>
            <a:r>
              <a:rPr lang="es-PA" dirty="0"/>
              <a:t>Termina cuando encuentra el pico (último nodo superior)</a:t>
            </a:r>
          </a:p>
          <a:p>
            <a:pPr lvl="1"/>
            <a:r>
              <a:rPr lang="es-PA" dirty="0"/>
              <a:t>No tiene memoria, solo el estado actual, no mira más adelante</a:t>
            </a:r>
          </a:p>
          <a:p>
            <a:r>
              <a:rPr lang="es-PA" dirty="0" err="1"/>
              <a:t>Ejm</a:t>
            </a:r>
            <a:r>
              <a:rPr lang="es-PA" dirty="0"/>
              <a:t>: 8-reinas (local </a:t>
            </a:r>
            <a:r>
              <a:rPr lang="es-PA" dirty="0" err="1"/>
              <a:t>search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Formulación de estado completo</a:t>
            </a:r>
          </a:p>
          <a:p>
            <a:pPr lvl="1"/>
            <a:r>
              <a:rPr lang="es-PA" dirty="0"/>
              <a:t>Sucesores (8x7 = 56 sucesores)</a:t>
            </a:r>
          </a:p>
          <a:p>
            <a:pPr lvl="2"/>
            <a:r>
              <a:rPr lang="es-PA" dirty="0"/>
              <a:t>Mover las 8 reinas a la sig. pos.</a:t>
            </a:r>
          </a:p>
          <a:p>
            <a:pPr lvl="1"/>
            <a:r>
              <a:rPr lang="es-PA" dirty="0"/>
              <a:t>Función Heurística h</a:t>
            </a:r>
          </a:p>
          <a:p>
            <a:pPr lvl="2"/>
            <a:r>
              <a:rPr lang="es-PA" dirty="0"/>
              <a:t>Reinas que se atacan unas a otras</a:t>
            </a:r>
          </a:p>
          <a:p>
            <a:pPr lvl="1"/>
            <a:r>
              <a:rPr lang="es-PA" dirty="0"/>
              <a:t>Mínimo global = 0 (solución perfecta)</a:t>
            </a:r>
          </a:p>
          <a:p>
            <a:r>
              <a:rPr lang="es-PA" dirty="0" err="1"/>
              <a:t>Izq</a:t>
            </a:r>
            <a:r>
              <a:rPr lang="es-PA" dirty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488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También se le conoce como búsqueda local avara</a:t>
            </a:r>
          </a:p>
          <a:p>
            <a:pPr lvl="1"/>
            <a:r>
              <a:rPr lang="es-PA" dirty="0"/>
              <a:t>Toma el mejor vecino no importa donde irá después</a:t>
            </a:r>
          </a:p>
          <a:p>
            <a:pPr lvl="1"/>
            <a:r>
              <a:rPr lang="es-PA" dirty="0"/>
              <a:t>Casi siempre se comporta bien</a:t>
            </a:r>
          </a:p>
          <a:p>
            <a:pPr lvl="1"/>
            <a:r>
              <a:rPr lang="es-PA" dirty="0"/>
              <a:t>Para conseguir el resultado solo necesita 5 pasos (h = 1)</a:t>
            </a:r>
          </a:p>
          <a:p>
            <a:r>
              <a:rPr lang="es-PA" dirty="0" err="1"/>
              <a:t>Cons</a:t>
            </a:r>
            <a:endParaRPr lang="es-PA" dirty="0"/>
          </a:p>
          <a:p>
            <a:pPr lvl="1"/>
            <a:r>
              <a:rPr lang="es-PA" dirty="0"/>
              <a:t>Se queda trabado en el máximo local</a:t>
            </a:r>
          </a:p>
          <a:p>
            <a:pPr lvl="1"/>
            <a:r>
              <a:rPr lang="es-PA" dirty="0"/>
              <a:t>Luego no encuentra donde salir</a:t>
            </a:r>
          </a:p>
          <a:p>
            <a:pPr lvl="1"/>
            <a:r>
              <a:rPr lang="es-PA" dirty="0"/>
              <a:t>Crestas (</a:t>
            </a:r>
            <a:r>
              <a:rPr lang="es-PA" dirty="0" err="1"/>
              <a:t>ridge</a:t>
            </a:r>
            <a:r>
              <a:rPr lang="es-PA" dirty="0"/>
              <a:t>), encuentra secuencias de máximos locales</a:t>
            </a:r>
          </a:p>
          <a:p>
            <a:pPr lvl="1"/>
            <a:r>
              <a:rPr lang="es-PA" dirty="0"/>
              <a:t>Mesetas (</a:t>
            </a:r>
            <a:r>
              <a:rPr lang="es-PA" dirty="0" err="1"/>
              <a:t>plateaux</a:t>
            </a:r>
            <a:r>
              <a:rPr lang="es-PA" dirty="0"/>
              <a:t> u hombro), área plana del espacio-estado</a:t>
            </a:r>
          </a:p>
          <a:p>
            <a:r>
              <a:rPr lang="es-PA" dirty="0"/>
              <a:t>Para el problema de las 8 reinas</a:t>
            </a:r>
          </a:p>
          <a:p>
            <a:pPr lvl="1"/>
            <a:r>
              <a:rPr lang="es-PA" dirty="0"/>
              <a:t>Puede avanzar y quedarse trabado arriba del 80%+, resolviendo 14% del problema</a:t>
            </a:r>
          </a:p>
          <a:p>
            <a:pPr lvl="1"/>
            <a:r>
              <a:rPr lang="es-PA" dirty="0"/>
              <a:t>De 4 a 5 pasos para resolver y 3 para quedarse atrapado. Bueno para 8^8 estados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09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Otros métodos de </a:t>
            </a:r>
            <a:r>
              <a:rPr lang="es-PA" dirty="0" err="1"/>
              <a:t>hill-climbing</a:t>
            </a:r>
            <a:endParaRPr lang="es-PA" dirty="0"/>
          </a:p>
          <a:p>
            <a:pPr lvl="1"/>
            <a:r>
              <a:rPr lang="es-PA" dirty="0" err="1"/>
              <a:t>hill-climbing</a:t>
            </a:r>
            <a:r>
              <a:rPr lang="es-PA" dirty="0"/>
              <a:t> estocástico</a:t>
            </a:r>
          </a:p>
          <a:p>
            <a:pPr lvl="2"/>
            <a:r>
              <a:rPr lang="es-PA" dirty="0"/>
              <a:t>Método </a:t>
            </a:r>
            <a:r>
              <a:rPr lang="es-PA" dirty="0" err="1"/>
              <a:t>probalistico</a:t>
            </a:r>
            <a:endParaRPr lang="es-PA" dirty="0"/>
          </a:p>
          <a:p>
            <a:pPr lvl="2"/>
            <a:r>
              <a:rPr lang="es-PA" dirty="0"/>
              <a:t>Resuelve mas lento que el </a:t>
            </a:r>
            <a:r>
              <a:rPr lang="es-PA" dirty="0" err="1"/>
              <a:t>hill-climbing</a:t>
            </a:r>
            <a:r>
              <a:rPr lang="es-PA" dirty="0"/>
              <a:t> normal</a:t>
            </a:r>
          </a:p>
          <a:p>
            <a:pPr lvl="2"/>
            <a:r>
              <a:rPr lang="es-PA" dirty="0"/>
              <a:t>Encuentra casi siempre solución y una mejor!</a:t>
            </a:r>
          </a:p>
          <a:p>
            <a:pPr lvl="1"/>
            <a:r>
              <a:rPr lang="es-PA" dirty="0"/>
              <a:t>Hill-</a:t>
            </a:r>
            <a:r>
              <a:rPr lang="es-PA" dirty="0" err="1"/>
              <a:t>Climbing</a:t>
            </a:r>
            <a:r>
              <a:rPr lang="es-PA" dirty="0"/>
              <a:t> de primera elección</a:t>
            </a:r>
          </a:p>
          <a:p>
            <a:pPr lvl="2"/>
            <a:r>
              <a:rPr lang="es-PA" dirty="0"/>
              <a:t>Usa el método anterior</a:t>
            </a:r>
          </a:p>
          <a:p>
            <a:pPr lvl="2"/>
            <a:r>
              <a:rPr lang="es-PA" dirty="0"/>
              <a:t>Genera sucesores aleatoriamente hasta que uno sea mejor</a:t>
            </a:r>
          </a:p>
          <a:p>
            <a:pPr lvl="2"/>
            <a:r>
              <a:rPr lang="es-PA" dirty="0"/>
              <a:t>Buena estrategia si se tienen muchos sucesores</a:t>
            </a:r>
          </a:p>
          <a:p>
            <a:pPr lvl="1"/>
            <a:r>
              <a:rPr lang="es-PA" dirty="0" err="1"/>
              <a:t>Random-Restart</a:t>
            </a:r>
            <a:r>
              <a:rPr lang="es-PA" dirty="0"/>
              <a:t> Hill (solución eficiente para las 8 reinas)</a:t>
            </a:r>
          </a:p>
          <a:p>
            <a:pPr lvl="2"/>
            <a:r>
              <a:rPr lang="es-PA" dirty="0"/>
              <a:t>Como </a:t>
            </a:r>
            <a:r>
              <a:rPr lang="es-PA" dirty="0" err="1"/>
              <a:t>Dr</a:t>
            </a:r>
            <a:r>
              <a:rPr lang="es-PA" dirty="0"/>
              <a:t> </a:t>
            </a:r>
            <a:r>
              <a:rPr lang="es-PA" dirty="0" err="1"/>
              <a:t>Strange</a:t>
            </a:r>
            <a:r>
              <a:rPr lang="es-PA" dirty="0"/>
              <a:t> en el bucle de tiempo!, si no encuentra solución intenta de nuevo.</a:t>
            </a:r>
          </a:p>
          <a:p>
            <a:pPr lvl="2"/>
            <a:r>
              <a:rPr lang="es-PA" dirty="0"/>
              <a:t>Genera </a:t>
            </a:r>
            <a:r>
              <a:rPr lang="es-PA" dirty="0" err="1"/>
              <a:t>hill-climbing</a:t>
            </a:r>
            <a:r>
              <a:rPr lang="es-PA" dirty="0"/>
              <a:t> aleatoriamente hasta encontrar solución.</a:t>
            </a:r>
          </a:p>
          <a:p>
            <a:pPr lvl="2"/>
            <a:r>
              <a:rPr lang="es-PA" dirty="0"/>
              <a:t>Eventualmente encuentra una solución</a:t>
            </a:r>
          </a:p>
          <a:p>
            <a:pPr lvl="2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749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</a:t>
            </a:r>
            <a:r>
              <a:rPr lang="es-PA" sz="3200" dirty="0" err="1"/>
              <a:t>Simulated</a:t>
            </a:r>
            <a:r>
              <a:rPr lang="es-PA" sz="3200" dirty="0"/>
              <a:t> </a:t>
            </a:r>
            <a:r>
              <a:rPr lang="es-PA" sz="3200" dirty="0" err="1"/>
              <a:t>Annealing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Hill-</a:t>
            </a:r>
            <a:r>
              <a:rPr lang="es-PA" dirty="0" err="1"/>
              <a:t>Climbing</a:t>
            </a:r>
            <a:r>
              <a:rPr lang="es-PA" dirty="0"/>
              <a:t> </a:t>
            </a:r>
          </a:p>
          <a:p>
            <a:pPr lvl="1"/>
            <a:r>
              <a:rPr lang="es-PA" dirty="0"/>
              <a:t>va siempre de menor valor a mayor valor</a:t>
            </a:r>
          </a:p>
          <a:p>
            <a:pPr lvl="1"/>
            <a:r>
              <a:rPr lang="es-PA" dirty="0"/>
              <a:t>Método incompleto</a:t>
            </a:r>
          </a:p>
          <a:p>
            <a:r>
              <a:rPr lang="es-PA" dirty="0" err="1"/>
              <a:t>Annealing</a:t>
            </a:r>
            <a:r>
              <a:rPr lang="es-PA" dirty="0"/>
              <a:t> = temperado, endurecer material</a:t>
            </a:r>
          </a:p>
          <a:p>
            <a:pPr lvl="1"/>
            <a:r>
              <a:rPr lang="es-PA" dirty="0"/>
              <a:t>Gradiente descendiente (minimizar el costo)</a:t>
            </a:r>
          </a:p>
          <a:p>
            <a:pPr lvl="1"/>
            <a:r>
              <a:rPr lang="es-PA" dirty="0"/>
              <a:t>Podemos llegar a un mínimo global o local</a:t>
            </a:r>
          </a:p>
          <a:p>
            <a:pPr lvl="1"/>
            <a:r>
              <a:rPr lang="es-PA" dirty="0"/>
              <a:t>Empezamos bajando fuerte y cambiamos un ritmo menor</a:t>
            </a:r>
          </a:p>
          <a:p>
            <a:pPr lvl="1"/>
            <a:r>
              <a:rPr lang="es-PA" dirty="0"/>
              <a:t>En vez de tomar el mejor movimiento, tomamos uno arbitrario</a:t>
            </a:r>
          </a:p>
        </p:txBody>
      </p:sp>
      <p:pic>
        <p:nvPicPr>
          <p:cNvPr id="2054" name="Picture 6" descr="Image result for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295" y="2001977"/>
            <a:ext cx="3232611" cy="173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gradient desc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995461"/>
            <a:ext cx="4038600" cy="18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49" y="4673561"/>
            <a:ext cx="4947111" cy="218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40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08 – IBM Watson no hace buen trabajo en Ciencias de La Salud</a:t>
            </a:r>
          </a:p>
          <a:p>
            <a:pPr lvl="1"/>
            <a:r>
              <a:rPr lang="es-PA" dirty="0"/>
              <a:t>“Este Producto es un pedazo de m****” – Doctor en Florida </a:t>
            </a:r>
            <a:r>
              <a:rPr lang="es-PA" dirty="0" err="1"/>
              <a:t>Jupyter</a:t>
            </a:r>
            <a:r>
              <a:rPr lang="es-PA" dirty="0"/>
              <a:t> Hospital</a:t>
            </a:r>
          </a:p>
          <a:p>
            <a:pPr lvl="1"/>
            <a:r>
              <a:rPr lang="es-PA" dirty="0"/>
              <a:t>Sistema de </a:t>
            </a:r>
            <a:r>
              <a:rPr lang="es-PA" dirty="0" err="1"/>
              <a:t>Deteccion</a:t>
            </a:r>
            <a:r>
              <a:rPr lang="es-PA" dirty="0"/>
              <a:t> de </a:t>
            </a:r>
            <a:r>
              <a:rPr lang="es-PA" dirty="0" err="1"/>
              <a:t>Cancer</a:t>
            </a:r>
            <a:r>
              <a:rPr lang="es-PA" dirty="0"/>
              <a:t> en el 2013</a:t>
            </a:r>
          </a:p>
          <a:p>
            <a:pPr lvl="1"/>
            <a:r>
              <a:rPr lang="es-PA" dirty="0"/>
              <a:t>Problema</a:t>
            </a:r>
          </a:p>
          <a:p>
            <a:pPr lvl="2"/>
            <a:r>
              <a:rPr lang="es-PA" dirty="0"/>
              <a:t>Malas recomendaciones que pudieron dar mal tratamiento a pacientes e incluso la muerte</a:t>
            </a:r>
          </a:p>
          <a:p>
            <a:pPr lvl="2"/>
            <a:r>
              <a:rPr lang="es-PA" dirty="0" err="1"/>
              <a:t>Downsizing</a:t>
            </a:r>
            <a:r>
              <a:rPr lang="es-PA" dirty="0"/>
              <a:t> de Watson </a:t>
            </a:r>
            <a:r>
              <a:rPr lang="es-PA" dirty="0" err="1"/>
              <a:t>Health</a:t>
            </a:r>
            <a:endParaRPr lang="es-PA" dirty="0"/>
          </a:p>
          <a:p>
            <a:r>
              <a:rPr lang="es-PA" b="1" i="1" dirty="0"/>
              <a:t>07 – Herramienta de Reclutamiento de Amazon Estaba Parcializada a Género</a:t>
            </a:r>
          </a:p>
          <a:p>
            <a:pPr lvl="1"/>
            <a:r>
              <a:rPr lang="es-PA" dirty="0"/>
              <a:t>RRHH de Amazon 2014-2017</a:t>
            </a:r>
          </a:p>
          <a:p>
            <a:pPr lvl="1"/>
            <a:r>
              <a:rPr lang="es-PA" dirty="0"/>
              <a:t>Actualmente se usa</a:t>
            </a:r>
          </a:p>
          <a:p>
            <a:pPr lvl="2"/>
            <a:r>
              <a:rPr lang="es-PA" dirty="0"/>
              <a:t>Solo recomendaciones, no evaluación</a:t>
            </a:r>
          </a:p>
          <a:p>
            <a:pPr lvl="1"/>
            <a:r>
              <a:rPr lang="es-PA" dirty="0"/>
              <a:t>Sistema de Recomendación de Hojas de Vida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Estaba parcializado a reclutar hombres</a:t>
            </a:r>
          </a:p>
        </p:txBody>
      </p:sp>
      <p:pic>
        <p:nvPicPr>
          <p:cNvPr id="6146" name="Picture 2" descr="Image result for watson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138" y="1841173"/>
            <a:ext cx="2746375" cy="1544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amazon ai recruiting tool is gender bia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46" y="4845511"/>
            <a:ext cx="285750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974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“Local </a:t>
            </a:r>
            <a:r>
              <a:rPr lang="es-PA" sz="3200" dirty="0" err="1"/>
              <a:t>Beam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Mantiene solamente el estado actual (no tiene </a:t>
            </a:r>
            <a:r>
              <a:rPr lang="es-PA" dirty="0" err="1"/>
              <a:t>prob</a:t>
            </a:r>
            <a:r>
              <a:rPr lang="es-PA" dirty="0"/>
              <a:t>. De memoria)</a:t>
            </a:r>
          </a:p>
          <a:p>
            <a:r>
              <a:rPr lang="es-PA" dirty="0"/>
              <a:t>Empieza con estados generados aleatorios</a:t>
            </a:r>
          </a:p>
          <a:p>
            <a:r>
              <a:rPr lang="es-PA" dirty="0"/>
              <a:t>Si encuentra el objetivo se detiene</a:t>
            </a:r>
          </a:p>
          <a:p>
            <a:r>
              <a:rPr lang="es-PA" dirty="0"/>
              <a:t>De lo contrario genera el mejor sucesor y repite</a:t>
            </a:r>
          </a:p>
          <a:p>
            <a:endParaRPr lang="es-PA" dirty="0"/>
          </a:p>
          <a:p>
            <a:r>
              <a:rPr lang="es-PA" dirty="0" err="1"/>
              <a:t>Dif</a:t>
            </a:r>
            <a:r>
              <a:rPr lang="es-PA" dirty="0"/>
              <a:t>. Entre </a:t>
            </a:r>
            <a:r>
              <a:rPr lang="es-PA" dirty="0" err="1"/>
              <a:t>Random-Restart</a:t>
            </a:r>
            <a:r>
              <a:rPr lang="es-PA" dirty="0"/>
              <a:t> y Local </a:t>
            </a:r>
            <a:r>
              <a:rPr lang="es-PA" dirty="0" err="1"/>
              <a:t>Beam</a:t>
            </a:r>
            <a:endParaRPr lang="es-PA" dirty="0"/>
          </a:p>
          <a:p>
            <a:pPr lvl="1"/>
            <a:r>
              <a:rPr lang="es-PA" dirty="0"/>
              <a:t>RR: cada proceso corre independiente de otro</a:t>
            </a:r>
          </a:p>
          <a:p>
            <a:pPr lvl="1"/>
            <a:r>
              <a:rPr lang="es-PA" dirty="0"/>
              <a:t>LB: La información de estado es pasada en tareas paralelas</a:t>
            </a:r>
          </a:p>
          <a:p>
            <a:r>
              <a:rPr lang="es-PA" dirty="0" err="1"/>
              <a:t>Beam</a:t>
            </a:r>
            <a:r>
              <a:rPr lang="es-PA" dirty="0"/>
              <a:t> Estocástico</a:t>
            </a:r>
          </a:p>
          <a:p>
            <a:pPr lvl="1"/>
            <a:r>
              <a:rPr lang="es-PA" dirty="0"/>
              <a:t>En vez de elegir la mejor por un grupo generado</a:t>
            </a:r>
          </a:p>
          <a:p>
            <a:pPr lvl="1"/>
            <a:r>
              <a:rPr lang="es-PA" dirty="0"/>
              <a:t>escoge la de probabilidad más alta de función de costo</a:t>
            </a:r>
          </a:p>
        </p:txBody>
      </p:sp>
      <p:pic>
        <p:nvPicPr>
          <p:cNvPr id="6146" name="Picture 2" descr="Image result for LOCAL BEAM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5" y="1861765"/>
            <a:ext cx="50768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1560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“Algoritmos Genéticos”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Variante del método de Local </a:t>
            </a:r>
            <a:r>
              <a:rPr lang="es-PA" dirty="0" err="1"/>
              <a:t>Beam</a:t>
            </a:r>
            <a:endParaRPr lang="es-PA" dirty="0"/>
          </a:p>
          <a:p>
            <a:r>
              <a:rPr lang="es-PA" dirty="0"/>
              <a:t>Se combinan dos estados anteriores generados (en vez de un solo estado)</a:t>
            </a:r>
          </a:p>
          <a:p>
            <a:r>
              <a:rPr lang="es-PA" dirty="0"/>
              <a:t>Estados aleatorios = población</a:t>
            </a:r>
          </a:p>
          <a:p>
            <a:r>
              <a:rPr lang="es-PA" dirty="0"/>
              <a:t>(a) Población = representada por una cadena</a:t>
            </a:r>
          </a:p>
          <a:p>
            <a:r>
              <a:rPr lang="es-PA" dirty="0"/>
              <a:t>(b) Cada estado medido a su función objetivo</a:t>
            </a:r>
          </a:p>
          <a:p>
            <a:pPr lvl="1"/>
            <a:r>
              <a:rPr lang="es-PA" dirty="0" err="1"/>
              <a:t>Fit</a:t>
            </a:r>
            <a:endParaRPr lang="es-PA" dirty="0"/>
          </a:p>
          <a:p>
            <a:pPr lvl="1"/>
            <a:r>
              <a:rPr lang="es-PA" dirty="0"/>
              <a:t>mejores estados (24, 23, 30, 11) sin ataque</a:t>
            </a:r>
          </a:p>
          <a:p>
            <a:pPr lvl="1"/>
            <a:r>
              <a:rPr lang="es-PA" dirty="0"/>
              <a:t>Probabilidad con mejor puntaje es proporcional</a:t>
            </a:r>
          </a:p>
          <a:p>
            <a:r>
              <a:rPr lang="es-PA" dirty="0"/>
              <a:t>(c) Se eligen pares para su reproducción</a:t>
            </a:r>
          </a:p>
          <a:p>
            <a:pPr lvl="1"/>
            <a:r>
              <a:rPr lang="es-PA" dirty="0"/>
              <a:t>Crossover</a:t>
            </a:r>
          </a:p>
          <a:p>
            <a:r>
              <a:rPr lang="es-PA" dirty="0"/>
              <a:t>(d) Se eligen descendientes cruzando los anteriores</a:t>
            </a:r>
          </a:p>
          <a:p>
            <a:pPr lvl="1"/>
            <a:r>
              <a:rPr lang="es-PA" dirty="0"/>
              <a:t>Tiene problemas cuando la población es diversa, puede llevar a una generación alejada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411" y="3042245"/>
            <a:ext cx="5606589" cy="17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289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“Algoritmos Genéticos”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(e)  Cada punto sufre de </a:t>
            </a:r>
            <a:r>
              <a:rPr lang="es-PA" dirty="0" err="1"/>
              <a:t>mutacion</a:t>
            </a:r>
            <a:r>
              <a:rPr lang="es-PA" dirty="0"/>
              <a:t> aleatoria</a:t>
            </a:r>
          </a:p>
          <a:p>
            <a:pPr lvl="1"/>
            <a:r>
              <a:rPr lang="es-PA" dirty="0"/>
              <a:t>Se cambian las pociones para cada generación en el primero, tercero u otro</a:t>
            </a:r>
          </a:p>
          <a:p>
            <a:pPr lvl="1"/>
            <a:r>
              <a:rPr lang="es-PA" dirty="0"/>
              <a:t>En el problema de las 8 reinas corresponde a la nueva posición de la reina</a:t>
            </a:r>
          </a:p>
          <a:p>
            <a:pPr lvl="1"/>
            <a:r>
              <a:rPr lang="es-PA" dirty="0"/>
              <a:t>Se </a:t>
            </a:r>
            <a:r>
              <a:rPr lang="es-PA" dirty="0" err="1"/>
              <a:t>baas</a:t>
            </a:r>
            <a:r>
              <a:rPr lang="es-PA" dirty="0"/>
              <a:t> en </a:t>
            </a:r>
            <a:r>
              <a:rPr lang="es-PA" dirty="0" err="1"/>
              <a:t>beam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(gradiente descendiente, exploraciones aleatorias)</a:t>
            </a:r>
          </a:p>
          <a:p>
            <a:pPr lvl="1"/>
            <a:endParaRPr lang="es-PA" dirty="0"/>
          </a:p>
          <a:p>
            <a:r>
              <a:rPr lang="es-PA" dirty="0"/>
              <a:t>La ventaja!:</a:t>
            </a:r>
          </a:p>
          <a:p>
            <a:pPr lvl="1"/>
            <a:r>
              <a:rPr lang="es-PA" dirty="0"/>
              <a:t>Puede que generemos una posición </a:t>
            </a:r>
            <a:r>
              <a:rPr lang="es-PA" dirty="0" err="1"/>
              <a:t>aleatiroa</a:t>
            </a:r>
            <a:r>
              <a:rPr lang="es-PA" dirty="0"/>
              <a:t> </a:t>
            </a:r>
            <a:r>
              <a:rPr lang="es-PA" dirty="0" err="1"/>
              <a:t>ráoidamente</a:t>
            </a:r>
            <a:r>
              <a:rPr lang="es-PA" dirty="0"/>
              <a:t> parte de la solución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 posicionarlas en 2, 4, 6</a:t>
            </a:r>
          </a:p>
          <a:p>
            <a:r>
              <a:rPr lang="es-PA" dirty="0"/>
              <a:t>Opera en base a esquemas = 246*****</a:t>
            </a:r>
          </a:p>
          <a:p>
            <a:r>
              <a:rPr lang="es-PA" dirty="0"/>
              <a:t>Cadenas = instancias = 24613578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698" y="4357238"/>
            <a:ext cx="6758302" cy="21496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144" y="616828"/>
            <a:ext cx="4296117" cy="13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439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“Algoritmos Genéticos”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Algoritmo Genético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071328"/>
            <a:ext cx="7067550" cy="4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534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Local en Espacios Continuos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/>
                  <a:t>Originada </a:t>
                </a:r>
                <a:r>
                  <a:rPr lang="es-PA" dirty="0" err="1"/>
                  <a:t>inicalmente</a:t>
                </a:r>
                <a:r>
                  <a:rPr lang="es-PA" dirty="0"/>
                  <a:t> por Newton y Leibniz</a:t>
                </a:r>
              </a:p>
              <a:p>
                <a:r>
                  <a:rPr lang="es-PA" dirty="0"/>
                  <a:t>Usada en visión, robótica y aprendizaje automático</a:t>
                </a:r>
              </a:p>
              <a:p>
                <a:r>
                  <a:rPr lang="es-PA" dirty="0" err="1"/>
                  <a:t>Ejm</a:t>
                </a:r>
                <a:r>
                  <a:rPr lang="es-PA" dirty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/>
                  <a:t>, localmente continuos y globalmente </a:t>
                </a:r>
                <a:r>
                  <a:rPr lang="es-PA" dirty="0" err="1"/>
                  <a:t>discont</a:t>
                </a:r>
                <a:r>
                  <a:rPr lang="es-PA" dirty="0"/>
                  <a:t>.</a:t>
                </a:r>
              </a:p>
              <a:p>
                <a:pPr lvl="1"/>
                <a:r>
                  <a:rPr lang="es-PA" dirty="0" err="1"/>
                  <a:t>Discretizar</a:t>
                </a:r>
                <a:r>
                  <a:rPr lang="es-PA" dirty="0"/>
                  <a:t> el problema!</a:t>
                </a:r>
              </a:p>
              <a:p>
                <a:pPr lvl="1"/>
                <a:r>
                  <a:rPr lang="es-PA" dirty="0"/>
                  <a:t>Resolver el gradiente </a:t>
                </a:r>
                <a:r>
                  <a:rPr lang="es-PA" dirty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>
                    <a:sym typeface="Symbol" panose="05050102010706020507" pitchFamily="18" charset="2"/>
                  </a:rPr>
                  <a:t>Raphson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/>
                  <a:t>La ecuación de actualización ahora es con el </a:t>
                </a:r>
                <a:r>
                  <a:rPr lang="es-PA" dirty="0" err="1"/>
                  <a:t>Hesiano</a:t>
                </a:r>
                <a:endParaRPr lang="es-PA" dirty="0"/>
              </a:p>
              <a:p>
                <a:pPr lvl="1"/>
                <a:r>
                  <a:rPr lang="es-PA" dirty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0541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Local en Espacios Continuos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/>
                  <a:t>Originada </a:t>
                </a:r>
                <a:r>
                  <a:rPr lang="es-PA" dirty="0" err="1"/>
                  <a:t>inicalmente</a:t>
                </a:r>
                <a:r>
                  <a:rPr lang="es-PA" dirty="0"/>
                  <a:t> por Newton y Leibniz</a:t>
                </a:r>
              </a:p>
              <a:p>
                <a:r>
                  <a:rPr lang="es-PA" dirty="0"/>
                  <a:t>Usada en visión, robótica y aprendizaje automático</a:t>
                </a:r>
              </a:p>
              <a:p>
                <a:r>
                  <a:rPr lang="es-PA" dirty="0" err="1"/>
                  <a:t>Ejm</a:t>
                </a:r>
                <a:r>
                  <a:rPr lang="es-PA" dirty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/>
                  <a:t>, localmente continuos y globalmente </a:t>
                </a:r>
                <a:r>
                  <a:rPr lang="es-PA" dirty="0" err="1"/>
                  <a:t>discont</a:t>
                </a:r>
                <a:r>
                  <a:rPr lang="es-PA" dirty="0"/>
                  <a:t>.</a:t>
                </a:r>
              </a:p>
              <a:p>
                <a:pPr lvl="1"/>
                <a:r>
                  <a:rPr lang="es-PA" dirty="0" err="1"/>
                  <a:t>Discretizar</a:t>
                </a:r>
                <a:r>
                  <a:rPr lang="es-PA" dirty="0"/>
                  <a:t> el problema!</a:t>
                </a:r>
              </a:p>
              <a:p>
                <a:pPr lvl="1"/>
                <a:r>
                  <a:rPr lang="es-PA" dirty="0"/>
                  <a:t>Resolver el gradiente </a:t>
                </a:r>
                <a:r>
                  <a:rPr lang="es-PA" dirty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>
                    <a:sym typeface="Symbol" panose="05050102010706020507" pitchFamily="18" charset="2"/>
                  </a:rPr>
                  <a:t>Raphson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/>
                  <a:t>La ecuación de actualización ahora es con el </a:t>
                </a:r>
                <a:r>
                  <a:rPr lang="es-PA" dirty="0" err="1"/>
                  <a:t>Hesiano</a:t>
                </a:r>
                <a:endParaRPr lang="es-PA" dirty="0"/>
              </a:p>
              <a:p>
                <a:pPr lvl="1"/>
                <a:r>
                  <a:rPr lang="es-PA" dirty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6362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Cuando el entorno es parcialmente observable o no determinístico o ambos</a:t>
            </a:r>
          </a:p>
          <a:p>
            <a:r>
              <a:rPr lang="es-PA" dirty="0"/>
              <a:t>Estrategia:  qué hacer dependiendo de la </a:t>
            </a:r>
            <a:r>
              <a:rPr lang="es-PA" dirty="0" err="1"/>
              <a:t>perecepción</a:t>
            </a:r>
            <a:r>
              <a:rPr lang="es-PA" dirty="0"/>
              <a:t>.</a:t>
            </a:r>
          </a:p>
          <a:p>
            <a:r>
              <a:rPr lang="es-PA" dirty="0"/>
              <a:t>Volviendo al ejemplo de robot limpiador: objetivo (7 y 8)</a:t>
            </a:r>
          </a:p>
          <a:p>
            <a:pPr lvl="1"/>
            <a:r>
              <a:rPr lang="es-PA" dirty="0"/>
              <a:t>Fácil por algoritmos de búsqueda si es determinístico y completo</a:t>
            </a:r>
          </a:p>
          <a:p>
            <a:pPr lvl="1"/>
            <a:r>
              <a:rPr lang="es-PA" dirty="0"/>
              <a:t>En un ambiente no determinístico:</a:t>
            </a:r>
          </a:p>
          <a:p>
            <a:pPr lvl="2"/>
            <a:r>
              <a:rPr lang="es-PA" dirty="0"/>
              <a:t>La acción de limpiar un cuadrante limpia el actual, y limpia el adyacente</a:t>
            </a:r>
          </a:p>
          <a:p>
            <a:pPr lvl="2"/>
            <a:r>
              <a:rPr lang="es-PA" dirty="0"/>
              <a:t>La acción de limpiar un cuadrante limpia el actual, y deposita sucio en el adyacente</a:t>
            </a:r>
          </a:p>
          <a:p>
            <a:r>
              <a:rPr lang="es-PA" dirty="0"/>
              <a:t>Para esto evaluamos un modelo de transición (función RESULTS)</a:t>
            </a:r>
          </a:p>
          <a:p>
            <a:r>
              <a:rPr lang="es-PA" dirty="0"/>
              <a:t>Generalizar una solución [Succionar Si Estado == 5 Entonces …]</a:t>
            </a:r>
          </a:p>
          <a:p>
            <a:pPr lvl="1"/>
            <a:r>
              <a:rPr lang="es-PA" dirty="0"/>
              <a:t>Se parecen más a árboles que a secuencias</a:t>
            </a:r>
          </a:p>
          <a:p>
            <a:pPr lvl="1"/>
            <a:r>
              <a:rPr lang="es-PA" dirty="0"/>
              <a:t>Lo que hacemos al programar!!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3" y="4287365"/>
            <a:ext cx="2714171" cy="236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543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Árboles de búsqueda AND-OR</a:t>
            </a:r>
          </a:p>
          <a:p>
            <a:pPr lvl="1"/>
            <a:r>
              <a:rPr lang="es-PA" dirty="0"/>
              <a:t>Búsquedas son determinadas por el agente en su estado y sus decisiones (Nodos OR)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Robot limpiador [</a:t>
            </a:r>
            <a:r>
              <a:rPr lang="es-PA" dirty="0" err="1"/>
              <a:t>Izq</a:t>
            </a:r>
            <a:r>
              <a:rPr lang="es-PA" dirty="0"/>
              <a:t> o Der o </a:t>
            </a:r>
            <a:r>
              <a:rPr lang="es-PA" dirty="0" err="1"/>
              <a:t>Succion</a:t>
            </a:r>
            <a:r>
              <a:rPr lang="es-PA" dirty="0"/>
              <a:t>]</a:t>
            </a:r>
          </a:p>
          <a:p>
            <a:pPr lvl="1"/>
            <a:r>
              <a:rPr lang="es-PA" dirty="0"/>
              <a:t>En un ambiente no determinístico depende de las acciones tomadas en el entorno (Nodos AND)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Del estado 1 podemos quedar en el 5 o 7</a:t>
            </a:r>
          </a:p>
          <a:p>
            <a:pPr lvl="2"/>
            <a:r>
              <a:rPr lang="es-PA" dirty="0"/>
              <a:t>Necesitamos un plan para estos estados</a:t>
            </a:r>
          </a:p>
          <a:p>
            <a:r>
              <a:rPr lang="es-PA" dirty="0"/>
              <a:t>Una solución son los sub-árboles (solución en negro)</a:t>
            </a:r>
          </a:p>
          <a:p>
            <a:pPr lvl="1"/>
            <a:r>
              <a:rPr lang="es-PA" dirty="0"/>
              <a:t>Tiene un nodo objetivo en cada sub árbol</a:t>
            </a:r>
          </a:p>
          <a:p>
            <a:pPr lvl="1"/>
            <a:r>
              <a:rPr lang="es-PA" dirty="0"/>
              <a:t>Nodo OR = donde se toman acciones</a:t>
            </a:r>
          </a:p>
          <a:p>
            <a:pPr lvl="1"/>
            <a:r>
              <a:rPr lang="es-PA" dirty="0"/>
              <a:t>Nodo AND = Especificados como círculos</a:t>
            </a:r>
          </a:p>
          <a:p>
            <a:pPr lvl="1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724" y="3104122"/>
            <a:ext cx="4210276" cy="37538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71" y="5131939"/>
            <a:ext cx="2016353" cy="17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993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Árboles de búsqueda AND-OR</a:t>
            </a:r>
          </a:p>
          <a:p>
            <a:pPr lvl="1"/>
            <a:r>
              <a:rPr lang="es-PA" dirty="0"/>
              <a:t>Fácil de implementar soluciones de contingencia</a:t>
            </a:r>
          </a:p>
          <a:p>
            <a:pPr lvl="1"/>
            <a:r>
              <a:rPr lang="es-PA" dirty="0"/>
              <a:t>Se puede implementar una solución entrelazada de búsqueda y ejecución (exploración)</a:t>
            </a:r>
          </a:p>
          <a:p>
            <a:pPr lvl="1"/>
            <a:r>
              <a:rPr lang="es-PA" dirty="0"/>
              <a:t>Sin embargo el algoritmo no explora eficiencia (se puede volver a repetir un lazo del árbol)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57" y="3158871"/>
            <a:ext cx="6537858" cy="34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952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Considerar que ahora el piso es mojado</a:t>
            </a:r>
          </a:p>
          <a:p>
            <a:pPr lvl="1"/>
            <a:r>
              <a:rPr lang="es-PA" dirty="0"/>
              <a:t>Deja al agente en la misma ubicación de 1 a [1 2]</a:t>
            </a:r>
          </a:p>
          <a:p>
            <a:pPr lvl="2"/>
            <a:r>
              <a:rPr lang="es-PA" dirty="0"/>
              <a:t>Búsqueda AND-OR retornará un fallo.</a:t>
            </a:r>
          </a:p>
          <a:p>
            <a:pPr lvl="2"/>
            <a:r>
              <a:rPr lang="es-PA" dirty="0"/>
              <a:t>Una </a:t>
            </a:r>
            <a:r>
              <a:rPr lang="es-PA" dirty="0" err="1"/>
              <a:t>solición</a:t>
            </a:r>
            <a:r>
              <a:rPr lang="es-PA" dirty="0"/>
              <a:t> a intentar es ciclar, hasta que se mueva a la derecha</a:t>
            </a:r>
          </a:p>
          <a:p>
            <a:pPr lvl="3"/>
            <a:r>
              <a:rPr lang="es-PA" dirty="0"/>
              <a:t>[Succionar 1: Derecha Si Estado == 5 Entonces 1 De lo contrario Succionar]</a:t>
            </a:r>
          </a:p>
          <a:p>
            <a:pPr lvl="2"/>
            <a:r>
              <a:rPr lang="es-PA" dirty="0"/>
              <a:t>La solución cíclica debe ser para cada punto del árbol</a:t>
            </a:r>
          </a:p>
          <a:p>
            <a:r>
              <a:rPr lang="es-PA" dirty="0" err="1"/>
              <a:t>Ejm</a:t>
            </a:r>
            <a:r>
              <a:rPr lang="es-PA" dirty="0"/>
              <a:t>:</a:t>
            </a:r>
          </a:p>
          <a:p>
            <a:pPr lvl="1"/>
            <a:r>
              <a:rPr lang="es-PA" dirty="0"/>
              <a:t>Podemos abrir una  habitación</a:t>
            </a:r>
          </a:p>
          <a:p>
            <a:pPr lvl="2"/>
            <a:r>
              <a:rPr lang="es-PA" dirty="0"/>
              <a:t>La llave está mal</a:t>
            </a:r>
          </a:p>
          <a:p>
            <a:pPr lvl="2"/>
            <a:r>
              <a:rPr lang="es-PA" dirty="0"/>
              <a:t>La puerta no es</a:t>
            </a:r>
          </a:p>
          <a:p>
            <a:r>
              <a:rPr lang="es-PA" dirty="0"/>
              <a:t>Estos problemas son </a:t>
            </a:r>
            <a:r>
              <a:rPr lang="es-PA" dirty="0" err="1"/>
              <a:t>incialmente</a:t>
            </a:r>
            <a:r>
              <a:rPr lang="es-PA" dirty="0"/>
              <a:t> determinísticos y observables</a:t>
            </a:r>
          </a:p>
          <a:p>
            <a:r>
              <a:rPr lang="es-PA" dirty="0"/>
              <a:t>Se convierten luego en parcialmente observables y determinísticos</a:t>
            </a:r>
          </a:p>
          <a:p>
            <a:r>
              <a:rPr lang="es-PA" dirty="0"/>
              <a:t>Fallan por la falta de </a:t>
            </a:r>
            <a:r>
              <a:rPr lang="es-PA" dirty="0" err="1"/>
              <a:t>observabilidad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178" y="1173323"/>
            <a:ext cx="3554867" cy="30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23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06 – </a:t>
            </a:r>
            <a:r>
              <a:rPr lang="es-PA" b="1" i="1" dirty="0" err="1"/>
              <a:t>DeepFakes</a:t>
            </a:r>
            <a:r>
              <a:rPr lang="es-PA" b="1" i="1" dirty="0"/>
              <a:t> Revela Un Lado Impropio de la IA</a:t>
            </a:r>
          </a:p>
          <a:p>
            <a:pPr lvl="1"/>
            <a:r>
              <a:rPr lang="es-PA" dirty="0"/>
              <a:t>Uso de </a:t>
            </a:r>
            <a:r>
              <a:rPr lang="es-PA" dirty="0" err="1"/>
              <a:t>Face</a:t>
            </a:r>
            <a:r>
              <a:rPr lang="es-PA" dirty="0"/>
              <a:t> </a:t>
            </a:r>
            <a:r>
              <a:rPr lang="es-PA" dirty="0" err="1"/>
              <a:t>Swapping</a:t>
            </a:r>
            <a:endParaRPr lang="es-PA" dirty="0"/>
          </a:p>
          <a:p>
            <a:pPr lvl="1"/>
            <a:r>
              <a:rPr lang="es-PA" dirty="0"/>
              <a:t>Casi real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Utilizaba </a:t>
            </a:r>
            <a:r>
              <a:rPr lang="es-PA" dirty="0" err="1"/>
              <a:t>GANs</a:t>
            </a:r>
            <a:r>
              <a:rPr lang="es-PA" dirty="0"/>
              <a:t> para generar imágenes de celebridades sobre videos pornográficos</a:t>
            </a:r>
          </a:p>
          <a:p>
            <a:pPr lvl="2"/>
            <a:r>
              <a:rPr lang="es-PA" dirty="0"/>
              <a:t>Potencialmente dañino a la imagen de la persona</a:t>
            </a:r>
          </a:p>
          <a:p>
            <a:pPr lvl="2"/>
            <a:r>
              <a:rPr lang="es-PA" dirty="0"/>
              <a:t>Credibilidad del video (real o no)</a:t>
            </a:r>
          </a:p>
          <a:p>
            <a:r>
              <a:rPr lang="es-PA" b="1" i="1" dirty="0"/>
              <a:t>05 – Google </a:t>
            </a:r>
            <a:r>
              <a:rPr lang="es-PA" b="1" i="1" dirty="0" err="1"/>
              <a:t>Photos</a:t>
            </a:r>
            <a:r>
              <a:rPr lang="es-PA" b="1" i="1" dirty="0"/>
              <a:t> confunde Montañista con Montaña</a:t>
            </a:r>
          </a:p>
          <a:p>
            <a:pPr lvl="1"/>
            <a:r>
              <a:rPr lang="es-PA" dirty="0"/>
              <a:t>Une diferentes fotos y ofrece una foto panorámica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Al unir las 3 fotos de paisajes, mezcló a la persona como una gran montaña</a:t>
            </a:r>
            <a:endParaRPr lang="en-US" dirty="0"/>
          </a:p>
        </p:txBody>
      </p:sp>
      <p:pic>
        <p:nvPicPr>
          <p:cNvPr id="7170" name="Picture 2" descr="https://miro.medium.com/max/780/0*nJ7JC1N3y-nO6S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46" y="1471084"/>
            <a:ext cx="3776447" cy="2125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miro.medium.com/max/950/0*t3Tx4HKlOg9vvR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1" y="3967948"/>
            <a:ext cx="2555207" cy="21087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687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Para resolver esos problemas parcialmente observables tenemos que creer en su estado</a:t>
            </a:r>
          </a:p>
          <a:p>
            <a:r>
              <a:rPr lang="es-PA" dirty="0"/>
              <a:t>Buscando sin ninguna observación</a:t>
            </a:r>
          </a:p>
          <a:p>
            <a:pPr lvl="1"/>
            <a:r>
              <a:rPr lang="es-PA" dirty="0"/>
              <a:t>Cuando no tiene información (sensor-</a:t>
            </a:r>
            <a:r>
              <a:rPr lang="es-PA" dirty="0" err="1"/>
              <a:t>less</a:t>
            </a:r>
            <a:r>
              <a:rPr lang="es-PA" dirty="0"/>
              <a:t> </a:t>
            </a:r>
            <a:r>
              <a:rPr lang="es-PA" dirty="0" err="1"/>
              <a:t>ó</a:t>
            </a:r>
            <a:r>
              <a:rPr lang="es-PA" dirty="0"/>
              <a:t> </a:t>
            </a:r>
            <a:r>
              <a:rPr lang="es-PA" dirty="0" err="1"/>
              <a:t>conformant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Aparentan ser no </a:t>
            </a:r>
            <a:r>
              <a:rPr lang="es-PA" dirty="0" err="1"/>
              <a:t>resolvibles</a:t>
            </a:r>
            <a:endParaRPr lang="es-PA" dirty="0"/>
          </a:p>
          <a:p>
            <a:pPr lvl="1"/>
            <a:r>
              <a:rPr lang="es-PA" dirty="0"/>
              <a:t>No se confía de la medición del sensor</a:t>
            </a:r>
          </a:p>
          <a:p>
            <a:pPr lvl="2"/>
            <a:r>
              <a:rPr lang="es-PA" dirty="0"/>
              <a:t>Alto costo al ingresar sensores!!!</a:t>
            </a:r>
          </a:p>
          <a:p>
            <a:pPr lvl="2"/>
            <a:r>
              <a:rPr lang="es-PA" dirty="0"/>
              <a:t>Existen soluciones, </a:t>
            </a:r>
            <a:r>
              <a:rPr lang="es-PA" dirty="0" err="1"/>
              <a:t>p.e</a:t>
            </a:r>
            <a:r>
              <a:rPr lang="es-PA" dirty="0"/>
              <a:t>. en manufactura orientando la pieza</a:t>
            </a:r>
          </a:p>
          <a:p>
            <a:pPr lvl="2"/>
            <a:r>
              <a:rPr lang="es-PA" dirty="0"/>
              <a:t>Los doctores te recetan sin pruebas medicinas</a:t>
            </a:r>
          </a:p>
          <a:p>
            <a:r>
              <a:rPr lang="es-PA" dirty="0" err="1"/>
              <a:t>Ejm</a:t>
            </a:r>
            <a:r>
              <a:rPr lang="es-PA" dirty="0"/>
              <a:t>:  Para el robot limpiador [1 2 3 4 5 6 7 8]</a:t>
            </a:r>
          </a:p>
          <a:p>
            <a:pPr lvl="1"/>
            <a:r>
              <a:rPr lang="es-PA" dirty="0"/>
              <a:t>Al ir a la derecha [2 4 6 8]</a:t>
            </a:r>
          </a:p>
          <a:p>
            <a:pPr lvl="2"/>
            <a:r>
              <a:rPr lang="es-PA" dirty="0"/>
              <a:t>Al succionar [4 8]</a:t>
            </a:r>
          </a:p>
          <a:p>
            <a:pPr lvl="1"/>
            <a:r>
              <a:rPr lang="es-PA" dirty="0"/>
              <a:t>Coerción = Secuencia final [Der, Limpiar, </a:t>
            </a:r>
            <a:r>
              <a:rPr lang="es-PA" dirty="0" err="1"/>
              <a:t>Izq</a:t>
            </a:r>
            <a:r>
              <a:rPr lang="es-PA" dirty="0"/>
              <a:t>, </a:t>
            </a:r>
            <a:r>
              <a:rPr lang="es-PA" dirty="0" err="1"/>
              <a:t>Lim</a:t>
            </a:r>
            <a:r>
              <a:rPr lang="es-PA" dirty="0"/>
              <a:t>] = [7]</a:t>
            </a:r>
          </a:p>
          <a:p>
            <a:pPr lvl="1"/>
            <a:r>
              <a:rPr lang="es-PA" dirty="0"/>
              <a:t>Debemos creer en los estados, y que son completamente </a:t>
            </a:r>
            <a:r>
              <a:rPr lang="es-PA" dirty="0" err="1"/>
              <a:t>obsevables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304" y="1899036"/>
            <a:ext cx="4038095" cy="345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942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Para estos “estados de creencia” (</a:t>
            </a:r>
            <a:r>
              <a:rPr lang="es-PA" dirty="0" err="1"/>
              <a:t>beleif</a:t>
            </a:r>
            <a:r>
              <a:rPr lang="es-PA" dirty="0"/>
              <a:t> </a:t>
            </a:r>
            <a:r>
              <a:rPr lang="es-PA" dirty="0" err="1"/>
              <a:t>state</a:t>
            </a:r>
            <a:r>
              <a:rPr lang="es-PA" dirty="0"/>
              <a:t>)</a:t>
            </a:r>
          </a:p>
          <a:p>
            <a:r>
              <a:rPr lang="es-PA" dirty="0"/>
              <a:t>Se resuelve por Acciones, Resultado, Prueba-Objetivo, Función –Costo</a:t>
            </a:r>
          </a:p>
          <a:p>
            <a:r>
              <a:rPr lang="es-PA" dirty="0"/>
              <a:t>Estados de creencia</a:t>
            </a:r>
          </a:p>
          <a:p>
            <a:pPr lvl="1"/>
            <a:r>
              <a:rPr lang="es-PA" dirty="0"/>
              <a:t>Contienen todos los estados físicos (2^N), pueden ser inalcanzables al estado inicial</a:t>
            </a:r>
          </a:p>
          <a:p>
            <a:r>
              <a:rPr lang="es-PA" dirty="0"/>
              <a:t>Estado Inicial:  El estado en el que se encuentra</a:t>
            </a:r>
          </a:p>
          <a:p>
            <a:r>
              <a:rPr lang="es-PA" dirty="0"/>
              <a:t>Acciones:  Depende de como las ejecute el agente</a:t>
            </a:r>
          </a:p>
          <a:p>
            <a:pPr lvl="1"/>
            <a:r>
              <a:rPr lang="es-PA" dirty="0"/>
              <a:t>Para acciones consideradas legales, tomar aquellas que creemos correctas</a:t>
            </a:r>
          </a:p>
          <a:p>
            <a:pPr lvl="1"/>
            <a:r>
              <a:rPr lang="es-PA" dirty="0"/>
              <a:t>Para acciones ilegales, considerar que todas son legales en el estado</a:t>
            </a:r>
          </a:p>
          <a:p>
            <a:r>
              <a:rPr lang="es-PA" dirty="0"/>
              <a:t>Modelo de transición:</a:t>
            </a:r>
          </a:p>
          <a:p>
            <a:pPr lvl="1"/>
            <a:r>
              <a:rPr lang="es-PA" dirty="0"/>
              <a:t>No sabe cual es el estado, se hace una predicción del estado</a:t>
            </a:r>
          </a:p>
          <a:p>
            <a:r>
              <a:rPr lang="es-PA" dirty="0"/>
              <a:t>Prueba de objetivo:</a:t>
            </a:r>
          </a:p>
          <a:p>
            <a:pPr lvl="1"/>
            <a:r>
              <a:rPr lang="es-PA" dirty="0"/>
              <a:t>Cuando se satisfacen el problema, si se satisfacen todas el agente termina su búsqueda</a:t>
            </a:r>
          </a:p>
          <a:p>
            <a:r>
              <a:rPr lang="es-PA" dirty="0"/>
              <a:t>Costo del camino</a:t>
            </a:r>
          </a:p>
          <a:p>
            <a:pPr lvl="1"/>
            <a:r>
              <a:rPr lang="es-PA" dirty="0"/>
              <a:t>Pueden tenerse diferentes costos en diferentes estados a misma acción</a:t>
            </a:r>
          </a:p>
          <a:p>
            <a:pPr lvl="1"/>
            <a:r>
              <a:rPr lang="es-PA" dirty="0"/>
              <a:t>Asumamos que los costos son iguales a la misma acción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835830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2^8 = 256  estados de creencia</a:t>
            </a:r>
          </a:p>
          <a:p>
            <a:r>
              <a:rPr lang="es-PA" dirty="0"/>
              <a:t>Construimos soluciones basada en la “creencia” de los estados</a:t>
            </a:r>
          </a:p>
          <a:p>
            <a:r>
              <a:rPr lang="es-PA" dirty="0"/>
              <a:t>En búsqueda gráfica observamos si existen estados duplicados.</a:t>
            </a:r>
          </a:p>
          <a:p>
            <a:pPr lvl="1"/>
            <a:r>
              <a:rPr lang="es-PA" dirty="0"/>
              <a:t>[</a:t>
            </a:r>
            <a:r>
              <a:rPr lang="es-PA" dirty="0" err="1"/>
              <a:t>Succ</a:t>
            </a:r>
            <a:r>
              <a:rPr lang="es-PA" dirty="0"/>
              <a:t>., Izq. </a:t>
            </a:r>
            <a:r>
              <a:rPr lang="es-PA" dirty="0" err="1"/>
              <a:t>Succ</a:t>
            </a:r>
            <a:r>
              <a:rPr lang="es-PA" dirty="0"/>
              <a:t>] y [</a:t>
            </a:r>
            <a:r>
              <a:rPr lang="es-PA" dirty="0" err="1"/>
              <a:t>Succ</a:t>
            </a:r>
            <a:r>
              <a:rPr lang="es-PA" dirty="0"/>
              <a:t>., Der., </a:t>
            </a:r>
            <a:r>
              <a:rPr lang="es-PA" dirty="0" err="1"/>
              <a:t>Succ</a:t>
            </a:r>
            <a:r>
              <a:rPr lang="es-PA" dirty="0"/>
              <a:t>] lleva [5 7]</a:t>
            </a:r>
          </a:p>
          <a:p>
            <a:r>
              <a:rPr lang="es-PA" dirty="0"/>
              <a:t>Cualquier acción del estado de creencia nos lleva a una </a:t>
            </a:r>
            <a:r>
              <a:rPr lang="es-PA" dirty="0" err="1"/>
              <a:t>subacción</a:t>
            </a:r>
            <a:endParaRPr lang="es-PA" dirty="0"/>
          </a:p>
          <a:p>
            <a:r>
              <a:rPr lang="es-PA" dirty="0"/>
              <a:t>Una secuencia que nos lleva a un camino resuelto es solucionable [1 3 5 7] =&gt; [5 7]</a:t>
            </a:r>
          </a:p>
          <a:p>
            <a:r>
              <a:rPr lang="es-PA" dirty="0"/>
              <a:t>Sin embargo depende de los estados</a:t>
            </a:r>
          </a:p>
          <a:p>
            <a:pPr lvl="1"/>
            <a:r>
              <a:rPr lang="es-PA" dirty="0"/>
              <a:t>Mayores estados, mayores secuencias de acciones n x 2^n</a:t>
            </a:r>
          </a:p>
          <a:p>
            <a:r>
              <a:rPr lang="es-PA" dirty="0"/>
              <a:t>Una solución es tener estado </a:t>
            </a:r>
            <a:r>
              <a:rPr lang="es-PA" dirty="0" err="1"/>
              <a:t>incial</a:t>
            </a:r>
            <a:r>
              <a:rPr lang="es-PA" dirty="0"/>
              <a:t> nulo</a:t>
            </a:r>
          </a:p>
          <a:p>
            <a:r>
              <a:rPr lang="es-PA" dirty="0"/>
              <a:t>Búsqueda Incremental de Estado de Creencia [123…8]</a:t>
            </a:r>
          </a:p>
          <a:p>
            <a:pPr lvl="1"/>
            <a:r>
              <a:rPr lang="es-PA" dirty="0"/>
              <a:t>Luego encontrar una solución que funcione para todos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AND-OR (pero de una solución)</a:t>
            </a:r>
          </a:p>
          <a:p>
            <a:pPr lvl="1"/>
            <a:r>
              <a:rPr lang="es-PA" dirty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030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2^8 = 256  estados de creencia</a:t>
            </a:r>
          </a:p>
          <a:p>
            <a:r>
              <a:rPr lang="es-PA" dirty="0"/>
              <a:t>Construimos soluciones basada en la “creencia” de los estados</a:t>
            </a:r>
          </a:p>
          <a:p>
            <a:r>
              <a:rPr lang="es-PA" dirty="0"/>
              <a:t>En búsqueda gráfica observamos si existen estados duplicados.</a:t>
            </a:r>
          </a:p>
          <a:p>
            <a:pPr lvl="1"/>
            <a:r>
              <a:rPr lang="es-PA" dirty="0"/>
              <a:t>[</a:t>
            </a:r>
            <a:r>
              <a:rPr lang="es-PA" dirty="0" err="1"/>
              <a:t>Succ</a:t>
            </a:r>
            <a:r>
              <a:rPr lang="es-PA" dirty="0"/>
              <a:t>., Izq. </a:t>
            </a:r>
            <a:r>
              <a:rPr lang="es-PA" dirty="0" err="1"/>
              <a:t>Succ</a:t>
            </a:r>
            <a:r>
              <a:rPr lang="es-PA" dirty="0"/>
              <a:t>] y [</a:t>
            </a:r>
            <a:r>
              <a:rPr lang="es-PA" dirty="0" err="1"/>
              <a:t>Succ</a:t>
            </a:r>
            <a:r>
              <a:rPr lang="es-PA" dirty="0"/>
              <a:t>., Der., </a:t>
            </a:r>
            <a:r>
              <a:rPr lang="es-PA" dirty="0" err="1"/>
              <a:t>Succ</a:t>
            </a:r>
            <a:r>
              <a:rPr lang="es-PA" dirty="0"/>
              <a:t>] lleva [5 7]</a:t>
            </a:r>
          </a:p>
          <a:p>
            <a:r>
              <a:rPr lang="es-PA" dirty="0"/>
              <a:t>Cualquier acción del estado de creencia nos lleva a una </a:t>
            </a:r>
            <a:r>
              <a:rPr lang="es-PA" dirty="0" err="1"/>
              <a:t>subacción</a:t>
            </a:r>
            <a:endParaRPr lang="es-PA" dirty="0"/>
          </a:p>
          <a:p>
            <a:r>
              <a:rPr lang="es-PA" dirty="0"/>
              <a:t>Una secuencia que nos lleva a un camino resuelto es solucionable [1 3 5 7] =&gt; [5 7]</a:t>
            </a:r>
          </a:p>
          <a:p>
            <a:r>
              <a:rPr lang="es-PA" dirty="0"/>
              <a:t>Sin embargo depende de los estados</a:t>
            </a:r>
          </a:p>
          <a:p>
            <a:pPr lvl="1"/>
            <a:r>
              <a:rPr lang="es-PA" dirty="0"/>
              <a:t>Mayores estados, mayores secuencias de acciones n x 2^n</a:t>
            </a:r>
          </a:p>
          <a:p>
            <a:r>
              <a:rPr lang="es-PA" dirty="0"/>
              <a:t>Una solución es tener estado </a:t>
            </a:r>
            <a:r>
              <a:rPr lang="es-PA" dirty="0" err="1"/>
              <a:t>incial</a:t>
            </a:r>
            <a:r>
              <a:rPr lang="es-PA" dirty="0"/>
              <a:t> nulo</a:t>
            </a:r>
          </a:p>
          <a:p>
            <a:r>
              <a:rPr lang="es-PA" dirty="0"/>
              <a:t>Búsqueda Incremental de Estado de Creencia [123…8]</a:t>
            </a:r>
          </a:p>
          <a:p>
            <a:pPr lvl="1"/>
            <a:r>
              <a:rPr lang="es-PA" dirty="0"/>
              <a:t>Luego encontrar una solución que funcione para todos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AND-OR (pero de una solución)</a:t>
            </a:r>
          </a:p>
          <a:p>
            <a:pPr lvl="1"/>
            <a:r>
              <a:rPr lang="es-PA" dirty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9012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Agente con observaciones parciales (como se hace normalmente)</a:t>
            </a:r>
          </a:p>
          <a:p>
            <a:pPr lvl="1"/>
            <a:r>
              <a:rPr lang="es-PA" dirty="0"/>
              <a:t>Se formula el problema</a:t>
            </a:r>
          </a:p>
          <a:p>
            <a:pPr lvl="1"/>
            <a:r>
              <a:rPr lang="es-PA" dirty="0"/>
              <a:t>Usamos un algoritmo (AND-OR-GRAPH)</a:t>
            </a:r>
          </a:p>
          <a:p>
            <a:pPr lvl="1"/>
            <a:r>
              <a:rPr lang="es-PA" dirty="0"/>
              <a:t>Ejecutamos la solución</a:t>
            </a:r>
          </a:p>
          <a:p>
            <a:pPr lvl="1"/>
            <a:r>
              <a:rPr lang="es-PA" dirty="0"/>
              <a:t>La solución es a base de </a:t>
            </a:r>
            <a:r>
              <a:rPr lang="es-PA" dirty="0" err="1"/>
              <a:t>if-else-elsif</a:t>
            </a:r>
            <a:endParaRPr lang="es-PA" dirty="0"/>
          </a:p>
          <a:p>
            <a:pPr lvl="1"/>
            <a:r>
              <a:rPr lang="es-PA" dirty="0"/>
              <a:t>Mantener su creencia en los </a:t>
            </a:r>
            <a:r>
              <a:rPr lang="es-PA" dirty="0" err="1"/>
              <a:t>perceptos</a:t>
            </a:r>
            <a:endParaRPr lang="es-PA" dirty="0"/>
          </a:p>
          <a:p>
            <a:r>
              <a:rPr lang="es-PA" dirty="0"/>
              <a:t>Para parcialmente observable</a:t>
            </a:r>
          </a:p>
          <a:p>
            <a:pPr lvl="1"/>
            <a:r>
              <a:rPr lang="es-PA" dirty="0"/>
              <a:t>Mantenemos al menos uno de los </a:t>
            </a:r>
            <a:r>
              <a:rPr lang="es-PA" dirty="0" err="1"/>
              <a:t>perceptos</a:t>
            </a:r>
            <a:r>
              <a:rPr lang="es-PA" dirty="0"/>
              <a:t> (</a:t>
            </a:r>
            <a:r>
              <a:rPr lang="es-PA" dirty="0" err="1"/>
              <a:t>asi</a:t>
            </a:r>
            <a:r>
              <a:rPr lang="es-PA" dirty="0"/>
              <a:t> operan sistemas inteligentes)</a:t>
            </a:r>
          </a:p>
          <a:p>
            <a:pPr lvl="1"/>
            <a:r>
              <a:rPr lang="es-PA" dirty="0"/>
              <a:t>Varias </a:t>
            </a:r>
            <a:r>
              <a:rPr lang="es-PA" dirty="0" err="1"/>
              <a:t>fascetas</a:t>
            </a:r>
            <a:r>
              <a:rPr lang="es-PA" dirty="0"/>
              <a:t> (monitoreo, filtrado, estimación de estado)</a:t>
            </a:r>
          </a:p>
          <a:p>
            <a:pPr lvl="2"/>
            <a:r>
              <a:rPr lang="es-PA" dirty="0"/>
              <a:t>Son funciones recursivas (</a:t>
            </a:r>
            <a:r>
              <a:rPr lang="es-PA" dirty="0" err="1"/>
              <a:t>Kalman</a:t>
            </a:r>
            <a:r>
              <a:rPr lang="es-PA" dirty="0"/>
              <a:t>,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pPr lvl="1"/>
            <a:r>
              <a:rPr lang="es-PA" dirty="0"/>
              <a:t>Las computaciones son en tiempo real</a:t>
            </a:r>
          </a:p>
          <a:p>
            <a:pPr lvl="1"/>
            <a:r>
              <a:rPr lang="es-PA" dirty="0"/>
              <a:t>Son estocásticas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Localización del Robot</a:t>
            </a:r>
          </a:p>
          <a:p>
            <a:pPr lvl="2"/>
            <a:r>
              <a:rPr lang="es-PA" dirty="0"/>
              <a:t>Dado un mapa sabemos donde estamos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641" y="1876052"/>
            <a:ext cx="5867157" cy="19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92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Localización!:</a:t>
            </a:r>
          </a:p>
          <a:p>
            <a:pPr lvl="1"/>
            <a:r>
              <a:rPr lang="es-PA" dirty="0"/>
              <a:t>Robot en el mapa conocido</a:t>
            </a:r>
          </a:p>
          <a:p>
            <a:pPr lvl="1"/>
            <a:r>
              <a:rPr lang="es-PA" dirty="0"/>
              <a:t>Tiene sonares (4) que dicen cuando hay obstáculos</a:t>
            </a:r>
          </a:p>
          <a:p>
            <a:pPr lvl="1"/>
            <a:r>
              <a:rPr lang="es-PA" dirty="0"/>
              <a:t>Paredes son zonas oscuras</a:t>
            </a:r>
          </a:p>
          <a:p>
            <a:pPr lvl="1"/>
            <a:r>
              <a:rPr lang="es-PA" dirty="0"/>
              <a:t>Asumimos data perfecta de sensores y mapa</a:t>
            </a:r>
          </a:p>
          <a:p>
            <a:pPr lvl="1"/>
            <a:r>
              <a:rPr lang="es-PA" dirty="0"/>
              <a:t>El sistema de movimiento no sirve bien</a:t>
            </a:r>
          </a:p>
          <a:p>
            <a:pPr lvl="1"/>
            <a:r>
              <a:rPr lang="es-PA" dirty="0"/>
              <a:t>Determinar la posición del robot!</a:t>
            </a:r>
          </a:p>
          <a:p>
            <a:r>
              <a:rPr lang="es-PA" dirty="0"/>
              <a:t>Al encenderse no se sabe donde está</a:t>
            </a:r>
          </a:p>
          <a:p>
            <a:r>
              <a:rPr lang="es-PA" dirty="0"/>
              <a:t>Percibe NSO</a:t>
            </a:r>
          </a:p>
          <a:p>
            <a:r>
              <a:rPr lang="es-PA" dirty="0"/>
              <a:t>Actualizar el agente (fig. </a:t>
            </a:r>
            <a:r>
              <a:rPr lang="es-PA" dirty="0" err="1"/>
              <a:t>sup</a:t>
            </a:r>
            <a:r>
              <a:rPr lang="es-PA" dirty="0"/>
              <a:t>)</a:t>
            </a:r>
          </a:p>
          <a:p>
            <a:r>
              <a:rPr lang="es-PA" dirty="0"/>
              <a:t>Nos movemos y predecimos donde estamos</a:t>
            </a:r>
          </a:p>
          <a:p>
            <a:r>
              <a:rPr lang="es-PA" dirty="0"/>
              <a:t>Percibe NS</a:t>
            </a:r>
          </a:p>
          <a:p>
            <a:r>
              <a:rPr lang="es-PA" dirty="0"/>
              <a:t>Actualiza el agente (fig. </a:t>
            </a:r>
            <a:r>
              <a:rPr lang="es-PA" dirty="0" err="1"/>
              <a:t>inf</a:t>
            </a:r>
            <a:r>
              <a:rPr lang="es-PA" dirty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78" y="3061483"/>
            <a:ext cx="5425621" cy="35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010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Hasta ahora en algoritmos de localización offline</a:t>
            </a:r>
          </a:p>
          <a:p>
            <a:pPr lvl="1"/>
            <a:r>
              <a:rPr lang="es-PA" dirty="0"/>
              <a:t>Completan la solución antes de tener conocimiento del </a:t>
            </a:r>
            <a:r>
              <a:rPr lang="es-PA" dirty="0" err="1"/>
              <a:t>micromundo</a:t>
            </a:r>
            <a:endParaRPr lang="es-PA" dirty="0"/>
          </a:p>
          <a:p>
            <a:r>
              <a:rPr lang="es-PA" dirty="0"/>
              <a:t>Agentes online</a:t>
            </a:r>
          </a:p>
          <a:p>
            <a:pPr lvl="1"/>
            <a:r>
              <a:rPr lang="es-PA" dirty="0"/>
              <a:t>Realizan un movimiento y luego predice lugar</a:t>
            </a:r>
          </a:p>
          <a:p>
            <a:r>
              <a:rPr lang="es-PA" dirty="0"/>
              <a:t>Ventajas (online)</a:t>
            </a:r>
          </a:p>
          <a:p>
            <a:pPr lvl="1"/>
            <a:r>
              <a:rPr lang="es-PA" dirty="0"/>
              <a:t>Donde el ambiente penaliza las acciones y computacionalmente es fuerte (mucho tiempo)</a:t>
            </a:r>
          </a:p>
          <a:p>
            <a:pPr lvl="1"/>
            <a:r>
              <a:rPr lang="es-PA" dirty="0"/>
              <a:t>Recomendado para ambientes no conocidos</a:t>
            </a:r>
          </a:p>
          <a:p>
            <a:pPr lvl="1"/>
            <a:r>
              <a:rPr lang="es-PA" dirty="0"/>
              <a:t>Problema de exploración</a:t>
            </a:r>
          </a:p>
          <a:p>
            <a:pPr lvl="2"/>
            <a:r>
              <a:rPr lang="es-PA" dirty="0"/>
              <a:t>Ver DARPA </a:t>
            </a:r>
            <a:r>
              <a:rPr lang="es-PA" dirty="0" err="1"/>
              <a:t>Subterrain</a:t>
            </a:r>
            <a:r>
              <a:rPr lang="es-PA" dirty="0"/>
              <a:t> </a:t>
            </a:r>
            <a:r>
              <a:rPr lang="es-PA" dirty="0" err="1"/>
              <a:t>Challenge</a:t>
            </a:r>
            <a:r>
              <a:rPr lang="es-PA" dirty="0"/>
              <a:t> 2019!!!</a:t>
            </a:r>
          </a:p>
        </p:txBody>
      </p:sp>
    </p:spTree>
    <p:extLst>
      <p:ext uri="{BB962C8B-B14F-4D97-AF65-F5344CB8AC3E}">
        <p14:creationId xmlns:p14="http://schemas.microsoft.com/office/powerpoint/2010/main" val="4278005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Como comentamos, acciones primero! Luego computación.</a:t>
            </a:r>
          </a:p>
          <a:p>
            <a:r>
              <a:rPr lang="es-PA" dirty="0"/>
              <a:t>Ambiente observable Y conoce</a:t>
            </a:r>
          </a:p>
          <a:p>
            <a:pPr lvl="1"/>
            <a:r>
              <a:rPr lang="es-PA" dirty="0"/>
              <a:t>Acciones</a:t>
            </a:r>
          </a:p>
          <a:p>
            <a:pPr lvl="1"/>
            <a:r>
              <a:rPr lang="es-PA" dirty="0"/>
              <a:t>Función de costo</a:t>
            </a:r>
          </a:p>
          <a:p>
            <a:pPr lvl="1"/>
            <a:r>
              <a:rPr lang="es-PA" dirty="0"/>
              <a:t>Estado objetivo (sin embargo no puede saber su solución)</a:t>
            </a:r>
          </a:p>
          <a:p>
            <a:r>
              <a:rPr lang="es-PA" dirty="0" err="1"/>
              <a:t>Ejm</a:t>
            </a:r>
            <a:r>
              <a:rPr lang="es-PA" dirty="0"/>
              <a:t>: Fig. El agente no sabrá sin moverse que de Arriba = (1,1) lleva a (1,2) o Abajo = (1,1) </a:t>
            </a:r>
          </a:p>
          <a:p>
            <a:pPr lvl="1"/>
            <a:r>
              <a:rPr lang="es-PA" dirty="0"/>
              <a:t>Debe tener una heurística que calcule la distancia (inicio-fin)</a:t>
            </a:r>
          </a:p>
          <a:p>
            <a:pPr lvl="2"/>
            <a:r>
              <a:rPr lang="es-PA" dirty="0"/>
              <a:t>Distancia Manhattan, </a:t>
            </a:r>
            <a:r>
              <a:rPr lang="es-PA" dirty="0" err="1"/>
              <a:t>p.e</a:t>
            </a:r>
            <a:r>
              <a:rPr lang="es-PA" dirty="0"/>
              <a:t>.</a:t>
            </a:r>
          </a:p>
          <a:p>
            <a:pPr lvl="1"/>
            <a:r>
              <a:rPr lang="es-PA" dirty="0"/>
              <a:t>El objetivo es minimizar el costo (distancia)</a:t>
            </a:r>
          </a:p>
          <a:p>
            <a:pPr lvl="1"/>
            <a:r>
              <a:rPr lang="es-PA" dirty="0"/>
              <a:t>El costo total del camino también</a:t>
            </a:r>
          </a:p>
          <a:p>
            <a:pPr lvl="1"/>
            <a:r>
              <a:rPr lang="es-PA" dirty="0"/>
              <a:t>Radio competitivo = camino que sigue el robot vs el camino óptimo</a:t>
            </a:r>
          </a:p>
          <a:p>
            <a:pPr lvl="2"/>
            <a:r>
              <a:rPr lang="es-PA" dirty="0"/>
              <a:t>Debe ser lo menor posible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636" y="278914"/>
            <a:ext cx="2384878" cy="23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748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A veces hay soluciones irreversibles (caminos infinitos)</a:t>
            </a:r>
          </a:p>
          <a:p>
            <a:pPr lvl="1"/>
            <a:r>
              <a:rPr lang="es-PA" dirty="0"/>
              <a:t>La acción no nos da </a:t>
            </a:r>
            <a:r>
              <a:rPr lang="es-PA" dirty="0" err="1"/>
              <a:t>seguimento</a:t>
            </a:r>
            <a:r>
              <a:rPr lang="es-PA" dirty="0"/>
              <a:t> de acciones previas</a:t>
            </a:r>
          </a:p>
          <a:p>
            <a:pPr lvl="1"/>
            <a:r>
              <a:rPr lang="es-PA" dirty="0"/>
              <a:t>Queda en un callejón sin salida</a:t>
            </a:r>
          </a:p>
          <a:p>
            <a:pPr lvl="2"/>
            <a:r>
              <a:rPr lang="es-PA" dirty="0" err="1"/>
              <a:t>Ningun</a:t>
            </a:r>
            <a:r>
              <a:rPr lang="es-PA" dirty="0"/>
              <a:t> algoritmo se salva de esto tampoco!!!</a:t>
            </a:r>
          </a:p>
          <a:p>
            <a:r>
              <a:rPr lang="es-PA" dirty="0"/>
              <a:t>Considere la figura</a:t>
            </a:r>
          </a:p>
          <a:p>
            <a:pPr lvl="1"/>
            <a:r>
              <a:rPr lang="es-PA" dirty="0"/>
              <a:t>Dos espacios estados sin salida</a:t>
            </a:r>
          </a:p>
          <a:p>
            <a:pPr lvl="1"/>
            <a:r>
              <a:rPr lang="es-PA" dirty="0"/>
              <a:t>Los dos espacios lucen idénticos</a:t>
            </a:r>
          </a:p>
          <a:p>
            <a:pPr lvl="1"/>
            <a:r>
              <a:rPr lang="es-PA" dirty="0"/>
              <a:t>Debe hacer las mismas decisiones en ambos</a:t>
            </a:r>
          </a:p>
          <a:p>
            <a:pPr lvl="2"/>
            <a:r>
              <a:rPr lang="es-PA" dirty="0"/>
              <a:t>Argumento adversario</a:t>
            </a:r>
          </a:p>
          <a:p>
            <a:pPr lvl="1"/>
            <a:r>
              <a:rPr lang="es-PA" dirty="0"/>
              <a:t>Difíciles para exploración de robots</a:t>
            </a:r>
          </a:p>
          <a:p>
            <a:pPr lvl="2"/>
            <a:r>
              <a:rPr lang="es-PA" dirty="0"/>
              <a:t>Escaleras, Rampas, Calles de un solo sentido, etc.</a:t>
            </a:r>
          </a:p>
          <a:p>
            <a:pPr lvl="1"/>
            <a:r>
              <a:rPr lang="es-PA" dirty="0"/>
              <a:t>Aún siendo explorables y conocidos no se puede garantizar una razón competitiva</a:t>
            </a:r>
          </a:p>
          <a:p>
            <a:pPr lvl="1"/>
            <a:r>
              <a:rPr lang="es-PA" dirty="0"/>
              <a:t>Asumimos solo que es explorable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595" y="2121320"/>
            <a:ext cx="5534405" cy="28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101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Agentes de Búsqueda En Línea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Cada acción recibe nuevamente un </a:t>
            </a:r>
            <a:r>
              <a:rPr lang="es-PA" dirty="0" err="1"/>
              <a:t>percepto</a:t>
            </a:r>
            <a:endParaRPr lang="es-PA" dirty="0"/>
          </a:p>
          <a:p>
            <a:r>
              <a:rPr lang="es-PA" dirty="0"/>
              <a:t>Podemos aumentar el mapa del entorno</a:t>
            </a:r>
          </a:p>
          <a:p>
            <a:r>
              <a:rPr lang="es-PA" dirty="0"/>
              <a:t>El mapa actual nos ayuda a decidir donde ir después</a:t>
            </a:r>
          </a:p>
          <a:p>
            <a:r>
              <a:rPr lang="es-PA" dirty="0"/>
              <a:t>A* (algoritmo offline), expande los nodos y los subsiguientes hasta encontrar solución </a:t>
            </a:r>
            <a:r>
              <a:rPr lang="es-PA" dirty="0" err="1"/>
              <a:t>ópt.</a:t>
            </a:r>
            <a:endParaRPr lang="es-PA" dirty="0"/>
          </a:p>
          <a:p>
            <a:r>
              <a:rPr lang="es-PA" dirty="0"/>
              <a:t>Un algoritmo online descubre estos sucesores</a:t>
            </a:r>
          </a:p>
          <a:p>
            <a:r>
              <a:rPr lang="es-PA" dirty="0"/>
              <a:t>Podemos usar </a:t>
            </a:r>
            <a:r>
              <a:rPr lang="es-PA" dirty="0" err="1"/>
              <a:t>Depth-First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, pero online</a:t>
            </a:r>
          </a:p>
          <a:p>
            <a:pPr lvl="1"/>
            <a:r>
              <a:rPr lang="es-PA" dirty="0"/>
              <a:t>El agente almacena una tabla de RESULT</a:t>
            </a:r>
          </a:p>
          <a:p>
            <a:pPr lvl="2"/>
            <a:r>
              <a:rPr lang="es-PA" dirty="0"/>
              <a:t>Estado actual y acciones</a:t>
            </a:r>
          </a:p>
          <a:p>
            <a:pPr lvl="1"/>
            <a:r>
              <a:rPr lang="es-PA" dirty="0"/>
              <a:t>El agente intenta esta acción</a:t>
            </a:r>
          </a:p>
          <a:p>
            <a:pPr lvl="1"/>
            <a:r>
              <a:rPr lang="es-PA" dirty="0"/>
              <a:t>Si ya intento todas las acciones viene el problema</a:t>
            </a:r>
          </a:p>
          <a:p>
            <a:pPr lvl="2"/>
            <a:r>
              <a:rPr lang="es-PA" dirty="0"/>
              <a:t>Asume las tareas completadas</a:t>
            </a:r>
          </a:p>
          <a:p>
            <a:pPr lvl="1"/>
            <a:r>
              <a:rPr lang="es-PA" dirty="0"/>
              <a:t>Como es online tiene tracking físico del </a:t>
            </a:r>
            <a:r>
              <a:rPr lang="es-PA" dirty="0" err="1"/>
              <a:t>percepto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671" y="3184977"/>
            <a:ext cx="5464330" cy="32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38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04 – Robot de LG, </a:t>
            </a:r>
            <a:r>
              <a:rPr lang="es-PA" b="1" i="1" dirty="0" err="1"/>
              <a:t>Cloi</a:t>
            </a:r>
            <a:r>
              <a:rPr lang="es-PA" b="1" i="1" dirty="0"/>
              <a:t>, se pone nervioso en </a:t>
            </a:r>
            <a:r>
              <a:rPr lang="es-PA" b="1" i="1"/>
              <a:t>su presentación</a:t>
            </a:r>
            <a:endParaRPr lang="en-US" b="1" dirty="0"/>
          </a:p>
          <a:p>
            <a:pPr lvl="1"/>
            <a:r>
              <a:rPr lang="es-PA" dirty="0"/>
              <a:t>Presentado por LG en el CES 2018</a:t>
            </a:r>
          </a:p>
          <a:p>
            <a:pPr lvl="1"/>
            <a:r>
              <a:rPr lang="es-PA" dirty="0"/>
              <a:t>Asistente de Tiempo Real en Casa, responde a comandos de voz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Al presentarse en el escenario</a:t>
            </a:r>
          </a:p>
          <a:p>
            <a:pPr lvl="2"/>
            <a:r>
              <a:rPr lang="es-PA" dirty="0"/>
              <a:t>Comandos de voz no ejecutaban acciones</a:t>
            </a:r>
          </a:p>
          <a:p>
            <a:pPr lvl="2"/>
            <a:r>
              <a:rPr lang="es-PA" dirty="0"/>
              <a:t>Solo hacia silencio</a:t>
            </a:r>
          </a:p>
          <a:p>
            <a:r>
              <a:rPr lang="es-PA" b="1" i="1" dirty="0"/>
              <a:t>03 – Boston Dynamics Atlas </a:t>
            </a:r>
            <a:r>
              <a:rPr lang="es-PA" b="1" i="1" dirty="0" err="1"/>
              <a:t>Bloopers</a:t>
            </a:r>
            <a:endParaRPr lang="es-PA" b="1" i="1" dirty="0"/>
          </a:p>
          <a:p>
            <a:pPr lvl="1"/>
            <a:r>
              <a:rPr lang="es-PA" dirty="0" err="1"/>
              <a:t>Robotica</a:t>
            </a:r>
            <a:r>
              <a:rPr lang="es-PA" dirty="0"/>
              <a:t> y Control Avanzado</a:t>
            </a:r>
          </a:p>
          <a:p>
            <a:pPr lvl="1"/>
            <a:r>
              <a:rPr lang="es-PA" dirty="0"/>
              <a:t>Robot Atlas, Spot, </a:t>
            </a:r>
            <a:r>
              <a:rPr lang="es-PA" dirty="0" err="1"/>
              <a:t>SpotMini</a:t>
            </a:r>
            <a:r>
              <a:rPr lang="es-PA" dirty="0"/>
              <a:t>, </a:t>
            </a:r>
            <a:r>
              <a:rPr lang="es-PA" dirty="0" err="1"/>
              <a:t>Flea</a:t>
            </a:r>
            <a:r>
              <a:rPr lang="es-PA" dirty="0"/>
              <a:t>, etc.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Atlas no pudo hacer el demo de levantar la caja en su debut en el congreso de ciencia</a:t>
            </a:r>
          </a:p>
        </p:txBody>
      </p:sp>
      <p:pic>
        <p:nvPicPr>
          <p:cNvPr id="9218" name="Picture 2" descr="Image result for LG CL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8" y="1462360"/>
            <a:ext cx="2930962" cy="19570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max/920/0*mGZ4jFrCN2sZc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749" y="4100455"/>
            <a:ext cx="2501180" cy="1666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960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 Local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Buscan tener expansión del nodo localmente (</a:t>
            </a:r>
            <a:r>
              <a:rPr lang="es-PA" dirty="0" err="1"/>
              <a:t>hill-climbing</a:t>
            </a:r>
            <a:r>
              <a:rPr lang="es-PA" dirty="0"/>
              <a:t>, DFS)</a:t>
            </a:r>
          </a:p>
          <a:p>
            <a:pPr lvl="1"/>
            <a:r>
              <a:rPr lang="es-PA" dirty="0"/>
              <a:t>Como mantienen un solo estado en memoria es un algoritmo online!</a:t>
            </a:r>
          </a:p>
          <a:p>
            <a:pPr lvl="1"/>
            <a:r>
              <a:rPr lang="es-PA" dirty="0"/>
              <a:t>Tiene el problema de máximo local, no es muy útil solo, hay que mezclarlo</a:t>
            </a:r>
          </a:p>
          <a:p>
            <a:pPr lvl="1"/>
            <a:r>
              <a:rPr lang="es-PA" dirty="0"/>
              <a:t>Tampoco sirve con reinicios aleatorios</a:t>
            </a:r>
          </a:p>
          <a:p>
            <a:r>
              <a:rPr lang="es-PA" dirty="0"/>
              <a:t>Caminos aleatorios en vez de reinicios aleatorios para explorar el ambiente!</a:t>
            </a:r>
          </a:p>
          <a:p>
            <a:pPr lvl="1"/>
            <a:r>
              <a:rPr lang="es-PA" dirty="0"/>
              <a:t>Seleccionar una acción aleatoria del total de posibilidades</a:t>
            </a:r>
          </a:p>
          <a:p>
            <a:r>
              <a:rPr lang="es-PA" dirty="0"/>
              <a:t>A un espacio finito </a:t>
            </a:r>
            <a:r>
              <a:rPr lang="es-PA" dirty="0" err="1"/>
              <a:t>eventualemnte</a:t>
            </a:r>
            <a:r>
              <a:rPr lang="es-PA" dirty="0"/>
              <a:t> completa el objetivo</a:t>
            </a:r>
          </a:p>
          <a:p>
            <a:r>
              <a:rPr lang="es-PA" dirty="0"/>
              <a:t>Puede ser lento (ver figura)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36" y="5045495"/>
            <a:ext cx="7988183" cy="16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 Local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Otra manera es aumentar </a:t>
            </a:r>
            <a:r>
              <a:rPr lang="es-PA" dirty="0" err="1"/>
              <a:t>hill-climbing</a:t>
            </a:r>
            <a:r>
              <a:rPr lang="es-PA" dirty="0"/>
              <a:t> con memorias</a:t>
            </a:r>
          </a:p>
          <a:p>
            <a:pPr lvl="1"/>
            <a:r>
              <a:rPr lang="es-PA" dirty="0"/>
              <a:t>Almacenar el estado actual </a:t>
            </a:r>
          </a:p>
          <a:p>
            <a:pPr lvl="1"/>
            <a:r>
              <a:rPr lang="es-PA" dirty="0"/>
              <a:t>(a) El agente se encuentra atrapado en el mínimo local</a:t>
            </a:r>
          </a:p>
          <a:p>
            <a:pPr lvl="2"/>
            <a:r>
              <a:rPr lang="es-PA" dirty="0"/>
              <a:t>Trata luego de estimar el camino óptimo dado el costo actual</a:t>
            </a:r>
          </a:p>
          <a:p>
            <a:pPr lvl="2"/>
            <a:r>
              <a:rPr lang="es-PA" dirty="0"/>
              <a:t>En el estado 8, para el estado 2 (1 + 9) + (1 + 2) es mejor ir a la derecha</a:t>
            </a:r>
          </a:p>
          <a:p>
            <a:pPr lvl="1"/>
            <a:r>
              <a:rPr lang="es-PA" dirty="0"/>
              <a:t>(b) Para ir al siguiente estado debe ir atrás y luego adelante (2 + 1)</a:t>
            </a:r>
          </a:p>
          <a:p>
            <a:r>
              <a:rPr lang="es-PA" dirty="0"/>
              <a:t>Este agente es un “</a:t>
            </a:r>
            <a:r>
              <a:rPr lang="es-PA" dirty="0" err="1"/>
              <a:t>Learning</a:t>
            </a:r>
            <a:r>
              <a:rPr lang="es-PA" dirty="0"/>
              <a:t> Real-Time A*” LRTA*</a:t>
            </a:r>
          </a:p>
          <a:p>
            <a:pPr lvl="1"/>
            <a:r>
              <a:rPr lang="es-PA" dirty="0"/>
              <a:t>Garantiza una solución en el ambiente explorable</a:t>
            </a:r>
          </a:p>
          <a:p>
            <a:pPr lvl="1"/>
            <a:r>
              <a:rPr lang="es-PA" dirty="0"/>
              <a:t>A* a veces no completa los espacios estados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74" y="3904343"/>
            <a:ext cx="5153525" cy="25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457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Aprendiendo en Búsqueda Online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La ignorancia inicial de estos agentes son oportunidad de aprendizaje (algoritmo)</a:t>
            </a:r>
          </a:p>
          <a:p>
            <a:r>
              <a:rPr lang="es-PA" dirty="0"/>
              <a:t>Se aprende un mapa del entorno</a:t>
            </a:r>
          </a:p>
          <a:p>
            <a:pPr lvl="1"/>
            <a:r>
              <a:rPr lang="es-PA" dirty="0"/>
              <a:t>Se almacenan las experiencias</a:t>
            </a:r>
          </a:p>
          <a:p>
            <a:r>
              <a:rPr lang="es-PA" dirty="0"/>
              <a:t>Adquiere estimación precisa del costo en cada acción</a:t>
            </a:r>
          </a:p>
          <a:p>
            <a:pPr lvl="1"/>
            <a:r>
              <a:rPr lang="es-PA" dirty="0"/>
              <a:t>Realiza actualización de las reglas</a:t>
            </a:r>
          </a:p>
          <a:p>
            <a:pPr lvl="1"/>
            <a:r>
              <a:rPr lang="es-PA" dirty="0"/>
              <a:t>Provee que el agente explore el espacio</a:t>
            </a:r>
          </a:p>
          <a:p>
            <a:r>
              <a:rPr lang="es-PA" dirty="0"/>
              <a:t>El agente DFS online no es el mejor en el entorno, no sabe donde está parado</a:t>
            </a:r>
          </a:p>
        </p:txBody>
      </p:sp>
      <p:pic>
        <p:nvPicPr>
          <p:cNvPr id="7170" name="Picture 2" descr="Image result for reinforcement learning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5" y="4395756"/>
            <a:ext cx="3495308" cy="225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7968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4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everywhere. It's not that big, scary thing in the future. AI is here with us.</a:t>
            </a:r>
          </a:p>
          <a:p>
            <a:pPr algn="r"/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Li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6035176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Vimos ambientes </a:t>
            </a:r>
            <a:r>
              <a:rPr lang="es-PA" dirty="0" err="1"/>
              <a:t>multiagentes</a:t>
            </a:r>
            <a:endParaRPr lang="es-PA" dirty="0"/>
          </a:p>
          <a:p>
            <a:pPr lvl="1"/>
            <a:r>
              <a:rPr lang="es-PA" dirty="0"/>
              <a:t>Consideran acciones de otros agentes</a:t>
            </a:r>
          </a:p>
          <a:p>
            <a:pPr lvl="1"/>
            <a:r>
              <a:rPr lang="es-PA" dirty="0"/>
              <a:t>Introducen contingencias para resolver problemas</a:t>
            </a:r>
          </a:p>
          <a:p>
            <a:pPr lvl="1"/>
            <a:endParaRPr lang="es-PA" dirty="0"/>
          </a:p>
          <a:p>
            <a:r>
              <a:rPr lang="es-PA" dirty="0"/>
              <a:t>Problemas </a:t>
            </a:r>
            <a:r>
              <a:rPr lang="es-PA" dirty="0" err="1"/>
              <a:t>adversariales</a:t>
            </a:r>
            <a:r>
              <a:rPr lang="es-PA" dirty="0"/>
              <a:t> o juegos</a:t>
            </a:r>
          </a:p>
          <a:p>
            <a:r>
              <a:rPr lang="es-PA" dirty="0"/>
              <a:t>Teoría de Juegos matemática</a:t>
            </a:r>
          </a:p>
          <a:p>
            <a:pPr lvl="1"/>
            <a:r>
              <a:rPr lang="es-PA" dirty="0"/>
              <a:t>Ambientes </a:t>
            </a:r>
            <a:r>
              <a:rPr lang="es-PA" dirty="0" err="1"/>
              <a:t>Multiagentes</a:t>
            </a:r>
            <a:r>
              <a:rPr lang="es-PA" dirty="0"/>
              <a:t> son tratados como juego</a:t>
            </a:r>
          </a:p>
          <a:p>
            <a:pPr lvl="1"/>
            <a:r>
              <a:rPr lang="es-PA" dirty="0"/>
              <a:t>Competencia o Cooperación</a:t>
            </a:r>
          </a:p>
          <a:p>
            <a:pPr lvl="1"/>
            <a:r>
              <a:rPr lang="es-PA" dirty="0"/>
              <a:t>Juegos de tipo</a:t>
            </a:r>
          </a:p>
          <a:p>
            <a:pPr lvl="2"/>
            <a:r>
              <a:rPr lang="es-PA" dirty="0"/>
              <a:t>Determinístico</a:t>
            </a:r>
          </a:p>
          <a:p>
            <a:pPr lvl="2"/>
            <a:r>
              <a:rPr lang="es-PA" dirty="0"/>
              <a:t>Dos jugadores</a:t>
            </a:r>
          </a:p>
          <a:p>
            <a:pPr lvl="2"/>
            <a:r>
              <a:rPr lang="es-PA" dirty="0"/>
              <a:t>Juegos de suma cero</a:t>
            </a:r>
          </a:p>
          <a:p>
            <a:pPr lvl="2"/>
            <a:r>
              <a:rPr lang="es-PA" dirty="0"/>
              <a:t>Información perfecta (ajedrez): observable, determinístico, con resultado opuesto </a:t>
            </a:r>
            <a:r>
              <a:rPr lang="es-PA"/>
              <a:t>para cada jugador</a:t>
            </a:r>
            <a:endParaRPr lang="es-PA" dirty="0"/>
          </a:p>
        </p:txBody>
      </p:sp>
      <p:pic>
        <p:nvPicPr>
          <p:cNvPr id="1026" name="Picture 2" descr="Image result for artificial intelligence g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86" y="2939732"/>
            <a:ext cx="5247813" cy="262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997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Los juegos son generalmente temas interesantes</a:t>
            </a:r>
          </a:p>
          <a:p>
            <a:pPr lvl="1"/>
            <a:r>
              <a:rPr lang="es-PA" dirty="0"/>
              <a:t>Alrededor de 50 movimientos y 35^100 o 10^154 estados</a:t>
            </a:r>
          </a:p>
          <a:p>
            <a:pPr lvl="1"/>
            <a:r>
              <a:rPr lang="es-PA" dirty="0"/>
              <a:t>Se requiere saber el movimiento óptimo (A* es mitad eficiente)</a:t>
            </a:r>
          </a:p>
          <a:p>
            <a:r>
              <a:rPr lang="es-PA" dirty="0"/>
              <a:t>“</a:t>
            </a:r>
            <a:r>
              <a:rPr lang="es-PA" dirty="0" err="1"/>
              <a:t>pruning</a:t>
            </a:r>
            <a:r>
              <a:rPr lang="es-PA" dirty="0"/>
              <a:t>”, ignora algunas decisiones del árbol sin afectar las respuestas</a:t>
            </a:r>
          </a:p>
          <a:p>
            <a:r>
              <a:rPr lang="es-PA" dirty="0"/>
              <a:t>La función de evaluación heurística ayuda a aproximar el mejor estado</a:t>
            </a:r>
          </a:p>
          <a:p>
            <a:r>
              <a:rPr lang="es-PA" dirty="0"/>
              <a:t>Juegos como </a:t>
            </a:r>
            <a:r>
              <a:rPr lang="es-PA" dirty="0" err="1"/>
              <a:t>backgammon</a:t>
            </a:r>
            <a:r>
              <a:rPr lang="es-PA" dirty="0"/>
              <a:t> poseen información imperfecta</a:t>
            </a:r>
          </a:p>
          <a:p>
            <a:r>
              <a:rPr lang="es-PA" dirty="0"/>
              <a:t>Métodos de Max Min</a:t>
            </a:r>
          </a:p>
          <a:p>
            <a:pPr lvl="1"/>
            <a:r>
              <a:rPr lang="es-PA" dirty="0"/>
              <a:t>Max mueve primero hasta completar el juego</a:t>
            </a:r>
          </a:p>
          <a:p>
            <a:pPr lvl="1"/>
            <a:r>
              <a:rPr lang="es-PA" dirty="0"/>
              <a:t>El ganador recibe recompensa el perdedor es penalizado</a:t>
            </a:r>
          </a:p>
          <a:p>
            <a:endParaRPr lang="es-PA" dirty="0"/>
          </a:p>
        </p:txBody>
      </p:sp>
      <p:pic>
        <p:nvPicPr>
          <p:cNvPr id="1026" name="Picture 2" descr="Image result for backgamm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957" y="3567066"/>
            <a:ext cx="2947674" cy="29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6193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Un juego se puede tratar como búsqueda que posee:</a:t>
            </a:r>
          </a:p>
          <a:p>
            <a:pPr lvl="1"/>
            <a:r>
              <a:rPr lang="es-PA" dirty="0"/>
              <a:t>1 - S0 (estado inicial): ¿Cómo está el juego cuando empieza?</a:t>
            </a:r>
          </a:p>
          <a:p>
            <a:pPr lvl="1"/>
            <a:r>
              <a:rPr lang="es-PA" dirty="0"/>
              <a:t>2 - Jugador(s): Define en el estado cuál tiene derecho a moverse</a:t>
            </a:r>
          </a:p>
          <a:p>
            <a:pPr lvl="1"/>
            <a:r>
              <a:rPr lang="es-PA" dirty="0"/>
              <a:t>3 - Acción(a): Retorna un grupo de movimientos legales en un estado</a:t>
            </a:r>
          </a:p>
          <a:p>
            <a:pPr lvl="1"/>
            <a:r>
              <a:rPr lang="es-PA" dirty="0"/>
              <a:t>4 - Resultado (s, a): Modelo de transición que define el resultado de una movida</a:t>
            </a:r>
          </a:p>
          <a:p>
            <a:pPr lvl="1"/>
            <a:r>
              <a:rPr lang="es-PA" dirty="0"/>
              <a:t>5 - Prueba Terminal (s): </a:t>
            </a:r>
          </a:p>
          <a:p>
            <a:pPr lvl="2"/>
            <a:r>
              <a:rPr lang="es-PA" dirty="0"/>
              <a:t>True cuando el juego termina, False de otro modo.</a:t>
            </a:r>
          </a:p>
          <a:p>
            <a:pPr lvl="2"/>
            <a:r>
              <a:rPr lang="es-PA" dirty="0"/>
              <a:t>Estado terminal se da al finalizar el juego</a:t>
            </a:r>
          </a:p>
          <a:p>
            <a:pPr lvl="1"/>
            <a:r>
              <a:rPr lang="es-PA" dirty="0"/>
              <a:t>6 - Utilidad (s, p): Define el valor final del juego cuando se termina en el estado s para el </a:t>
            </a:r>
            <a:r>
              <a:rPr lang="es-PA" dirty="0" err="1"/>
              <a:t>judador</a:t>
            </a:r>
            <a:r>
              <a:rPr lang="es-PA" dirty="0"/>
              <a:t> p.  En ajedrez puede ser victoria(1), pérdida (0) o empate (1/2)</a:t>
            </a:r>
          </a:p>
          <a:p>
            <a:pPr lvl="2"/>
            <a:r>
              <a:rPr lang="es-PA" dirty="0"/>
              <a:t>En otros juegos como </a:t>
            </a:r>
            <a:r>
              <a:rPr lang="es-PA" dirty="0" err="1"/>
              <a:t>backgammon</a:t>
            </a:r>
            <a:r>
              <a:rPr lang="es-PA" dirty="0"/>
              <a:t> las recompensas van de 0 a 192</a:t>
            </a:r>
          </a:p>
          <a:p>
            <a:pPr lvl="2"/>
            <a:r>
              <a:rPr lang="es-PA" dirty="0"/>
              <a:t>Un juego de suma cero es aquel donde el pago total para todos los jugadores es el mismo en </a:t>
            </a:r>
            <a:r>
              <a:rPr lang="es-PA" dirty="0" err="1"/>
              <a:t>caa</a:t>
            </a:r>
            <a:r>
              <a:rPr lang="es-PA" dirty="0"/>
              <a:t> instancia del juego, como el ajedrez, 0+1, 1+0, ½ + ½. </a:t>
            </a:r>
          </a:p>
          <a:p>
            <a:r>
              <a:rPr lang="es-PA" dirty="0"/>
              <a:t>1, 3 y 4 definen el árbol de juego</a:t>
            </a:r>
          </a:p>
          <a:p>
            <a:endParaRPr lang="es-PA" dirty="0"/>
          </a:p>
        </p:txBody>
      </p:sp>
      <p:pic>
        <p:nvPicPr>
          <p:cNvPr id="2050" name="Picture 2" descr="Image result for adversarial search defi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736" y="171927"/>
            <a:ext cx="3544663" cy="259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0697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El estado inicial, acción y resultado definen el árbol de juego</a:t>
            </a:r>
          </a:p>
          <a:p>
            <a:pPr lvl="1"/>
            <a:r>
              <a:rPr lang="es-PA" dirty="0"/>
              <a:t>Nodos = estados, líneas = movimientos</a:t>
            </a:r>
          </a:p>
          <a:p>
            <a:r>
              <a:rPr lang="es-PA" dirty="0"/>
              <a:t>Ver imagen de X-0</a:t>
            </a:r>
          </a:p>
          <a:p>
            <a:pPr lvl="1"/>
            <a:r>
              <a:rPr lang="es-PA" dirty="0"/>
              <a:t>Max tiene 9 posibilidades en s0</a:t>
            </a:r>
          </a:p>
          <a:p>
            <a:pPr lvl="1"/>
            <a:r>
              <a:rPr lang="es-PA" dirty="0"/>
              <a:t>Se alterna entre </a:t>
            </a:r>
            <a:r>
              <a:rPr lang="es-PA" dirty="0" err="1"/>
              <a:t>max</a:t>
            </a:r>
            <a:r>
              <a:rPr lang="es-PA" dirty="0"/>
              <a:t> (x) y min (0)</a:t>
            </a:r>
          </a:p>
          <a:p>
            <a:pPr lvl="1"/>
            <a:r>
              <a:rPr lang="es-PA" dirty="0"/>
              <a:t>Finaliza cuando… (ya sabemos </a:t>
            </a:r>
            <a:r>
              <a:rPr lang="es-PA" dirty="0">
                <a:sym typeface="Wingdings" panose="05000000000000000000" pitchFamily="2" charset="2"/>
              </a:rPr>
              <a:t>)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Estado terminal visto a partir de Max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9! Nodos, damas tiene 10^40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Max siempre busca la mejor movida</a:t>
            </a:r>
          </a:p>
          <a:p>
            <a:pPr lvl="2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Tambien</a:t>
            </a:r>
            <a:r>
              <a:rPr lang="es-PA" dirty="0">
                <a:sym typeface="Wingdings" panose="05000000000000000000" pitchFamily="2" charset="2"/>
              </a:rPr>
              <a:t> le dicen </a:t>
            </a:r>
            <a:r>
              <a:rPr lang="es-PA" dirty="0" err="1">
                <a:sym typeface="Wingdings" panose="05000000000000000000" pitchFamily="2" charset="2"/>
              </a:rPr>
              <a:t>minimax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745" y="2234012"/>
            <a:ext cx="6558936" cy="441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92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Normalmente es una secuencia de acciones llevando a la solución (estado terminal)</a:t>
            </a:r>
          </a:p>
          <a:p>
            <a:r>
              <a:rPr lang="es-PA" dirty="0"/>
              <a:t>En </a:t>
            </a:r>
            <a:r>
              <a:rPr lang="es-PA" dirty="0" err="1"/>
              <a:t>minimax</a:t>
            </a:r>
            <a:r>
              <a:rPr lang="es-PA" dirty="0"/>
              <a:t> (búsqueda adversaria)</a:t>
            </a:r>
          </a:p>
          <a:p>
            <a:pPr lvl="1"/>
            <a:r>
              <a:rPr lang="es-PA" dirty="0"/>
              <a:t>Min debe hacer algo</a:t>
            </a:r>
          </a:p>
          <a:p>
            <a:pPr lvl="1"/>
            <a:r>
              <a:rPr lang="es-PA" dirty="0"/>
              <a:t>Max debe hacer una estrategia</a:t>
            </a:r>
          </a:p>
          <a:p>
            <a:pPr lvl="2"/>
            <a:r>
              <a:rPr lang="es-PA" dirty="0"/>
              <a:t>Max mueve primero, luego min, luego </a:t>
            </a:r>
            <a:r>
              <a:rPr lang="es-PA" dirty="0" err="1"/>
              <a:t>max</a:t>
            </a:r>
            <a:r>
              <a:rPr lang="es-PA" dirty="0"/>
              <a:t> basado en las posibilidades de min</a:t>
            </a:r>
          </a:p>
          <a:p>
            <a:pPr lvl="2"/>
            <a:r>
              <a:rPr lang="es-PA" dirty="0"/>
              <a:t>Parecido a AND-OR (algoritmo de contingencia)</a:t>
            </a:r>
          </a:p>
          <a:p>
            <a:r>
              <a:rPr lang="es-PA" dirty="0"/>
              <a:t>Algo más sencillo…</a:t>
            </a:r>
          </a:p>
          <a:p>
            <a:pPr lvl="1"/>
            <a:r>
              <a:rPr lang="es-PA" dirty="0"/>
              <a:t>a1,a2,a3 son acciones de </a:t>
            </a:r>
            <a:r>
              <a:rPr lang="es-PA" dirty="0" err="1"/>
              <a:t>max</a:t>
            </a:r>
            <a:endParaRPr lang="es-PA" dirty="0"/>
          </a:p>
          <a:p>
            <a:pPr lvl="1"/>
            <a:r>
              <a:rPr lang="es-PA" dirty="0"/>
              <a:t>b1,b2,b3 son acciones de min</a:t>
            </a:r>
          </a:p>
          <a:p>
            <a:pPr lvl="1"/>
            <a:r>
              <a:rPr lang="es-PA" dirty="0"/>
              <a:t>Finaliza luego de un juego de </a:t>
            </a:r>
            <a:r>
              <a:rPr lang="es-PA" dirty="0" err="1"/>
              <a:t>max</a:t>
            </a:r>
            <a:r>
              <a:rPr lang="es-PA" dirty="0"/>
              <a:t> y de min</a:t>
            </a:r>
          </a:p>
          <a:p>
            <a:pPr lvl="2"/>
            <a:r>
              <a:rPr lang="es-PA" dirty="0"/>
              <a:t>Llamado </a:t>
            </a:r>
            <a:r>
              <a:rPr lang="es-PA" dirty="0" err="1"/>
              <a:t>ply</a:t>
            </a:r>
            <a:r>
              <a:rPr lang="es-PA" dirty="0"/>
              <a:t>, un árbol de una movida</a:t>
            </a:r>
          </a:p>
          <a:p>
            <a:pPr lvl="1"/>
            <a:r>
              <a:rPr lang="es-PA" dirty="0"/>
              <a:t>Función objetivo de 2 – 14</a:t>
            </a:r>
          </a:p>
          <a:p>
            <a:pPr lvl="2"/>
            <a:r>
              <a:rPr lang="es-PA" dirty="0"/>
              <a:t>También llamado valor </a:t>
            </a:r>
            <a:r>
              <a:rPr lang="es-PA" dirty="0" err="1"/>
              <a:t>minimax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690" y="4062040"/>
            <a:ext cx="5681709" cy="2514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71" y="1903379"/>
            <a:ext cx="6460448" cy="12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1484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Las decisiones de </a:t>
            </a:r>
            <a:r>
              <a:rPr lang="es-PA" dirty="0" err="1"/>
              <a:t>minimax</a:t>
            </a:r>
            <a:endParaRPr lang="es-PA" dirty="0"/>
          </a:p>
          <a:p>
            <a:pPr lvl="1"/>
            <a:r>
              <a:rPr lang="es-PA" dirty="0"/>
              <a:t>Nodo A = a1, Nodo B = b1</a:t>
            </a:r>
          </a:p>
          <a:p>
            <a:r>
              <a:rPr lang="es-PA" dirty="0"/>
              <a:t>Max trata de jugar lo mejor posible</a:t>
            </a:r>
          </a:p>
          <a:p>
            <a:r>
              <a:rPr lang="es-PA" dirty="0"/>
              <a:t>Si Min no se mueve óptimamente, </a:t>
            </a:r>
            <a:r>
              <a:rPr lang="es-PA" dirty="0" err="1"/>
              <a:t>max</a:t>
            </a:r>
            <a:r>
              <a:rPr lang="es-PA" dirty="0"/>
              <a:t> lo hará siempre mejor </a:t>
            </a:r>
          </a:p>
          <a:p>
            <a:r>
              <a:rPr lang="es-PA" dirty="0"/>
              <a:t>El algoritmo calcula la decisión de mayor valor para el estado actual</a:t>
            </a:r>
          </a:p>
          <a:p>
            <a:pPr lvl="1"/>
            <a:r>
              <a:rPr lang="es-PA" dirty="0"/>
              <a:t>Recursión de estados</a:t>
            </a:r>
          </a:p>
          <a:p>
            <a:pPr lvl="1"/>
            <a:r>
              <a:rPr lang="es-PA" dirty="0"/>
              <a:t>Se sigue hasta el final del árbol</a:t>
            </a:r>
          </a:p>
          <a:p>
            <a:pPr lvl="1"/>
            <a:r>
              <a:rPr lang="es-PA" dirty="0"/>
              <a:t>Al finalizar se retornan los valores de </a:t>
            </a:r>
            <a:r>
              <a:rPr lang="es-PA" dirty="0" err="1"/>
              <a:t>minimax</a:t>
            </a:r>
            <a:endParaRPr lang="es-PA" dirty="0"/>
          </a:p>
          <a:p>
            <a:pPr lvl="1"/>
            <a:r>
              <a:rPr lang="es-PA" dirty="0" err="1"/>
              <a:t>Ejm</a:t>
            </a:r>
            <a:r>
              <a:rPr lang="es-PA" dirty="0"/>
              <a:t>: 3,12,8 para acciones a1, b1, valor = 3, retorna B</a:t>
            </a:r>
          </a:p>
          <a:p>
            <a:pPr lvl="1"/>
            <a:r>
              <a:rPr lang="es-PA" dirty="0"/>
              <a:t>Resultados </a:t>
            </a:r>
            <a:r>
              <a:rPr lang="es-PA" dirty="0" err="1"/>
              <a:t>minimax</a:t>
            </a:r>
            <a:r>
              <a:rPr lang="es-PA" dirty="0"/>
              <a:t> para el siguiente nodo:?</a:t>
            </a:r>
          </a:p>
          <a:p>
            <a:pPr marL="342900" lvl="1" indent="-342900"/>
            <a:r>
              <a:rPr lang="es-PA" dirty="0"/>
              <a:t>Es un </a:t>
            </a:r>
            <a:r>
              <a:rPr lang="es-PA" dirty="0" err="1"/>
              <a:t>Depth-First</a:t>
            </a:r>
            <a:r>
              <a:rPr lang="es-PA" dirty="0"/>
              <a:t> (b acciones, m </a:t>
            </a:r>
            <a:r>
              <a:rPr lang="es-PA" dirty="0" err="1"/>
              <a:t>profunidad</a:t>
            </a:r>
            <a:r>
              <a:rPr lang="es-PA" dirty="0"/>
              <a:t> máxima) </a:t>
            </a:r>
          </a:p>
          <a:p>
            <a:pPr lvl="1"/>
            <a:r>
              <a:rPr lang="es-PA" dirty="0" err="1"/>
              <a:t>Algortitmo</a:t>
            </a:r>
            <a:r>
              <a:rPr lang="es-PA" dirty="0"/>
              <a:t> de complejidad O(</a:t>
            </a:r>
            <a:r>
              <a:rPr lang="es-PA" dirty="0" err="1"/>
              <a:t>b^m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Complejidad de espacio O(</a:t>
            </a:r>
            <a:r>
              <a:rPr lang="es-PA" dirty="0" err="1"/>
              <a:t>bm</a:t>
            </a:r>
            <a:r>
              <a:rPr lang="es-PA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66" y="70823"/>
            <a:ext cx="5322033" cy="2355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16" y="3697693"/>
            <a:ext cx="4403283" cy="30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12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02 – Predicciones de la Copa Mundial 2018 con Malas Predicciones</a:t>
            </a:r>
          </a:p>
          <a:p>
            <a:pPr lvl="1"/>
            <a:r>
              <a:rPr lang="es-PA" dirty="0"/>
              <a:t>Sistema de predicción de ganadores por partido</a:t>
            </a:r>
          </a:p>
          <a:p>
            <a:pPr lvl="1"/>
            <a:r>
              <a:rPr lang="es-PA" dirty="0"/>
              <a:t>EA, Goldman Sachs, </a:t>
            </a:r>
            <a:r>
              <a:rPr lang="es-PA" dirty="0" err="1"/>
              <a:t>University</a:t>
            </a:r>
            <a:r>
              <a:rPr lang="es-PA" dirty="0"/>
              <a:t> of Dortmund y otras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Todos estaban errados</a:t>
            </a:r>
          </a:p>
          <a:p>
            <a:pPr lvl="2"/>
            <a:r>
              <a:rPr lang="es-PA" dirty="0"/>
              <a:t>Solo EA con FIFA 18 usando sus ratings predijo a Francia ganador</a:t>
            </a:r>
          </a:p>
          <a:p>
            <a:r>
              <a:rPr lang="es-PA" b="1" i="1" dirty="0"/>
              <a:t>01 – </a:t>
            </a:r>
            <a:r>
              <a:rPr lang="es-PA" b="1" i="1" dirty="0" err="1"/>
              <a:t>Startup</a:t>
            </a:r>
            <a:r>
              <a:rPr lang="es-PA" b="1" i="1" dirty="0"/>
              <a:t> Intenta Predecir el IQ con Marcas Faciales y Caras</a:t>
            </a:r>
          </a:p>
          <a:p>
            <a:pPr lvl="1"/>
            <a:r>
              <a:rPr lang="es-PA" dirty="0"/>
              <a:t>Compañía Israelí </a:t>
            </a:r>
            <a:r>
              <a:rPr lang="es-PA" dirty="0" err="1"/>
              <a:t>Faception</a:t>
            </a:r>
            <a:endParaRPr lang="es-PA" dirty="0"/>
          </a:p>
          <a:p>
            <a:pPr lvl="1"/>
            <a:r>
              <a:rPr lang="es-PA" dirty="0"/>
              <a:t>Intentaba predecir IQ, personalidad y rasgos de violencia</a:t>
            </a:r>
          </a:p>
          <a:p>
            <a:pPr lvl="2"/>
            <a:r>
              <a:rPr lang="es-PA" dirty="0"/>
              <a:t>Usando IA, análisis facial y estructura </a:t>
            </a:r>
            <a:r>
              <a:rPr lang="es-PA" dirty="0" err="1"/>
              <a:t>osea</a:t>
            </a:r>
            <a:endParaRPr lang="es-PA" dirty="0"/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Hacia que el sistema de IA se comportara como un sistema racista</a:t>
            </a:r>
          </a:p>
        </p:txBody>
      </p:sp>
      <p:pic>
        <p:nvPicPr>
          <p:cNvPr id="11266" name="Picture 2" descr="https://miro.medium.com/max/950/0*a1vhhapD63PuO_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2409805"/>
            <a:ext cx="3233287" cy="1824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950/0*gJD1XowX5GNaL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4581847"/>
            <a:ext cx="3689933" cy="1782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5205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Decisión óptima en juegos multijugador (2+ jugadores)</a:t>
            </a:r>
          </a:p>
          <a:p>
            <a:r>
              <a:rPr lang="es-PA" dirty="0"/>
              <a:t>Los resultados serán un grupo de vector, </a:t>
            </a:r>
            <a:r>
              <a:rPr lang="es-PA" dirty="0" err="1"/>
              <a:t>p.e</a:t>
            </a:r>
            <a:r>
              <a:rPr lang="es-PA" dirty="0"/>
              <a:t>. 3 jugadores [va, </a:t>
            </a:r>
            <a:r>
              <a:rPr lang="es-PA" dirty="0" err="1"/>
              <a:t>vb</a:t>
            </a:r>
            <a:r>
              <a:rPr lang="es-PA" dirty="0"/>
              <a:t>, </a:t>
            </a:r>
            <a:r>
              <a:rPr lang="es-PA" dirty="0" err="1"/>
              <a:t>vc</a:t>
            </a:r>
            <a:r>
              <a:rPr lang="es-PA" dirty="0"/>
              <a:t>] para cada nodo</a:t>
            </a:r>
          </a:p>
          <a:p>
            <a:pPr lvl="1"/>
            <a:r>
              <a:rPr lang="es-PA" dirty="0"/>
              <a:t>Una función de utilidad que retorne un vector</a:t>
            </a:r>
          </a:p>
          <a:p>
            <a:r>
              <a:rPr lang="es-PA" dirty="0"/>
              <a:t>El estado terminal </a:t>
            </a:r>
            <a:r>
              <a:rPr lang="es-PA" dirty="0" err="1"/>
              <a:t>dara</a:t>
            </a:r>
            <a:r>
              <a:rPr lang="es-PA" dirty="0"/>
              <a:t> el valor visto desde el punto de vista de cada jugador</a:t>
            </a:r>
          </a:p>
          <a:p>
            <a:r>
              <a:rPr lang="es-PA" dirty="0"/>
              <a:t>En juegos de suma cero, puede darse solo un valor pues el resultado es opuesto</a:t>
            </a:r>
          </a:p>
          <a:p>
            <a:r>
              <a:rPr lang="es-PA" dirty="0"/>
              <a:t>Ver estado C (marcado x)</a:t>
            </a:r>
          </a:p>
          <a:p>
            <a:pPr lvl="1"/>
            <a:r>
              <a:rPr lang="es-PA" dirty="0"/>
              <a:t>[1, 2, 6] lleva a dos decisiones</a:t>
            </a:r>
          </a:p>
          <a:p>
            <a:pPr lvl="1"/>
            <a:r>
              <a:rPr lang="es-PA" dirty="0"/>
              <a:t>6 &gt; 3, Elegimos [1,2,6]</a:t>
            </a:r>
          </a:p>
          <a:p>
            <a:pPr lvl="1"/>
            <a:r>
              <a:rPr lang="es-PA" dirty="0"/>
              <a:t>Estado terminal [1,2,6]</a:t>
            </a:r>
          </a:p>
          <a:p>
            <a:pPr lvl="1"/>
            <a:r>
              <a:rPr lang="es-PA" dirty="0"/>
              <a:t>El valor atrás del nodo es el vector v</a:t>
            </a:r>
          </a:p>
          <a:p>
            <a:r>
              <a:rPr lang="es-PA" dirty="0"/>
              <a:t>Juegos multijugador</a:t>
            </a:r>
          </a:p>
          <a:p>
            <a:pPr lvl="1"/>
            <a:r>
              <a:rPr lang="es-PA" dirty="0"/>
              <a:t>Alianzas</a:t>
            </a:r>
          </a:p>
          <a:p>
            <a:pPr lvl="1"/>
            <a:r>
              <a:rPr lang="es-PA" dirty="0"/>
              <a:t>Se modifican mientras avanza el juego</a:t>
            </a:r>
          </a:p>
          <a:p>
            <a:pPr lvl="1"/>
            <a:r>
              <a:rPr lang="es-PA" dirty="0"/>
              <a:t>En este caso C está en posición fuerte y A,B son débiles</a:t>
            </a:r>
          </a:p>
          <a:p>
            <a:pPr lvl="2"/>
            <a:r>
              <a:rPr lang="es-PA" dirty="0"/>
              <a:t>A,B se deben unir para atacar C, C debe destruir a </a:t>
            </a:r>
            <a:r>
              <a:rPr lang="es-PA" dirty="0" err="1"/>
              <a:t>A</a:t>
            </a:r>
            <a:r>
              <a:rPr lang="es-PA" dirty="0"/>
              <a:t> y B</a:t>
            </a:r>
          </a:p>
          <a:p>
            <a:pPr lvl="2"/>
            <a:r>
              <a:rPr lang="es-PA" dirty="0"/>
              <a:t>Al debilitarse C, la alianza pierde valor y A,B pueden violar su acuerdo</a:t>
            </a:r>
          </a:p>
          <a:p>
            <a:pPr lvl="1"/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925" y="3075668"/>
            <a:ext cx="6757908" cy="25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055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“</a:t>
            </a:r>
            <a:r>
              <a:rPr lang="es-PA" sz="3600" dirty="0" err="1"/>
              <a:t>Pruning</a:t>
            </a:r>
            <a:r>
              <a:rPr lang="es-PA" sz="3600" dirty="0"/>
              <a:t>” Alfa-Beta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4856" y="1471353"/>
            <a:ext cx="11945544" cy="5181374"/>
          </a:xfrm>
        </p:spPr>
        <p:txBody>
          <a:bodyPr>
            <a:normAutofit/>
          </a:bodyPr>
          <a:lstStyle/>
          <a:p>
            <a:r>
              <a:rPr lang="es-PA" dirty="0"/>
              <a:t>El problema de </a:t>
            </a:r>
            <a:r>
              <a:rPr lang="es-PA" dirty="0" err="1"/>
              <a:t>minimax</a:t>
            </a:r>
            <a:r>
              <a:rPr lang="es-PA" dirty="0"/>
              <a:t> son la gran cantidad de estados</a:t>
            </a:r>
          </a:p>
          <a:p>
            <a:pPr lvl="1"/>
            <a:r>
              <a:rPr lang="es-PA" dirty="0"/>
              <a:t>Exponencial a la </a:t>
            </a:r>
            <a:r>
              <a:rPr lang="es-PA" dirty="0" err="1"/>
              <a:t>profunidad</a:t>
            </a:r>
            <a:r>
              <a:rPr lang="es-PA" dirty="0"/>
              <a:t> del árbol.</a:t>
            </a:r>
          </a:p>
          <a:p>
            <a:r>
              <a:rPr lang="es-PA" dirty="0"/>
              <a:t>No se pueden eliminar los nodos, pero se puede “obviar” partes de él para llegar a una sol.</a:t>
            </a:r>
          </a:p>
          <a:p>
            <a:pPr lvl="1"/>
            <a:r>
              <a:rPr lang="es-PA" dirty="0"/>
              <a:t>Eliminamos partes del árbol!</a:t>
            </a:r>
          </a:p>
          <a:p>
            <a:pPr lvl="1"/>
            <a:r>
              <a:rPr lang="es-PA" dirty="0"/>
              <a:t>Misma decisión en </a:t>
            </a:r>
            <a:r>
              <a:rPr lang="es-PA" dirty="0" err="1"/>
              <a:t>minimax</a:t>
            </a:r>
            <a:r>
              <a:rPr lang="es-PA" dirty="0"/>
              <a:t> pero obviamos y eliminamos las demás partes (</a:t>
            </a:r>
            <a:r>
              <a:rPr lang="es-PA" dirty="0" err="1"/>
              <a:t>alpha</a:t>
            </a:r>
            <a:r>
              <a:rPr lang="es-PA" dirty="0"/>
              <a:t>-beta </a:t>
            </a:r>
            <a:r>
              <a:rPr lang="es-PA" dirty="0" err="1"/>
              <a:t>pruning</a:t>
            </a:r>
            <a:r>
              <a:rPr lang="es-PA" dirty="0"/>
              <a:t>)</a:t>
            </a:r>
          </a:p>
          <a:p>
            <a:r>
              <a:rPr lang="es-PA" dirty="0"/>
              <a:t>Puede ser aplicado a cualquier </a:t>
            </a:r>
            <a:r>
              <a:rPr lang="es-PA" dirty="0" err="1"/>
              <a:t>profunidad</a:t>
            </a:r>
            <a:r>
              <a:rPr lang="es-PA" dirty="0"/>
              <a:t> de árbol</a:t>
            </a:r>
          </a:p>
          <a:p>
            <a:r>
              <a:rPr lang="es-PA" dirty="0"/>
              <a:t>Concepto</a:t>
            </a:r>
          </a:p>
          <a:p>
            <a:pPr lvl="1"/>
            <a:r>
              <a:rPr lang="es-PA" dirty="0"/>
              <a:t>P2 trata de minimizar</a:t>
            </a:r>
          </a:p>
          <a:p>
            <a:pPr lvl="1"/>
            <a:r>
              <a:rPr lang="es-PA" dirty="0"/>
              <a:t>P1 trata de </a:t>
            </a:r>
            <a:r>
              <a:rPr lang="es-PA" dirty="0" err="1"/>
              <a:t>maximixar</a:t>
            </a:r>
            <a:endParaRPr lang="es-PA" dirty="0"/>
          </a:p>
          <a:p>
            <a:pPr lvl="1"/>
            <a:r>
              <a:rPr lang="es-PA" dirty="0"/>
              <a:t>P1 nunca escogerá la mejor decisión de P2</a:t>
            </a:r>
          </a:p>
          <a:p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088" y="257652"/>
            <a:ext cx="4286312" cy="18972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061" y="3784170"/>
            <a:ext cx="3982339" cy="2997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7471"/>
          <a:stretch/>
        </p:blipFill>
        <p:spPr>
          <a:xfrm>
            <a:off x="1476849" y="5878790"/>
            <a:ext cx="3914303" cy="9024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345" y="4342984"/>
            <a:ext cx="2207716" cy="21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556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“</a:t>
            </a:r>
            <a:r>
              <a:rPr lang="es-PA" sz="3600" dirty="0" err="1"/>
              <a:t>Pruning</a:t>
            </a:r>
            <a:r>
              <a:rPr lang="es-PA" sz="3600" dirty="0"/>
              <a:t>” Alfa-Beta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4856" y="1471353"/>
            <a:ext cx="1194554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Symbol" panose="05050102010706020507" pitchFamily="18" charset="2"/>
              </a:rPr>
              <a:t> = mejor valor máximo encontrado a través de MAX</a:t>
            </a:r>
          </a:p>
          <a:p>
            <a:r>
              <a:rPr lang="es-PA" dirty="0">
                <a:sym typeface="Symbol" panose="05050102010706020507" pitchFamily="18" charset="2"/>
              </a:rPr>
              <a:t> = mejor valor mínimo encontrado a través de MIN</a:t>
            </a:r>
          </a:p>
          <a:p>
            <a:r>
              <a:rPr lang="es-PA" dirty="0">
                <a:sym typeface="Symbol" panose="05050102010706020507" pitchFamily="18" charset="2"/>
              </a:rPr>
              <a:t>Actualizan el valor de  </a:t>
            </a:r>
            <a:r>
              <a:rPr lang="es-PA" dirty="0" err="1">
                <a:sym typeface="Symbol" panose="05050102010706020507" pitchFamily="18" charset="2"/>
              </a:rPr>
              <a:t>ó</a:t>
            </a:r>
            <a:r>
              <a:rPr lang="es-PA" dirty="0">
                <a:sym typeface="Symbol" panose="05050102010706020507" pitchFamily="18" charset="2"/>
              </a:rPr>
              <a:t> , ignorando nodos que no convienen</a:t>
            </a:r>
            <a:endParaRPr lang="es-PA" dirty="0"/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253" y="2788468"/>
            <a:ext cx="3899015" cy="39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9108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“</a:t>
            </a:r>
            <a:r>
              <a:rPr lang="es-PA" sz="3600" dirty="0" err="1"/>
              <a:t>Pruning</a:t>
            </a:r>
            <a:r>
              <a:rPr lang="es-PA" sz="3600" dirty="0"/>
              <a:t>” Alfa-Beta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44856" y="1471353"/>
                <a:ext cx="11945544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>
                    <a:sym typeface="Symbol" panose="05050102010706020507" pitchFamily="18" charset="2"/>
                  </a:rPr>
                  <a:t>Desventaja:  Depende del </a:t>
                </a:r>
                <a:r>
                  <a:rPr lang="es-PA" dirty="0" err="1">
                    <a:sym typeface="Symbol" panose="05050102010706020507" pitchFamily="18" charset="2"/>
                  </a:rPr>
                  <a:t>órden</a:t>
                </a:r>
                <a:r>
                  <a:rPr lang="es-PA" dirty="0">
                    <a:sym typeface="Symbol" panose="05050102010706020507" pitchFamily="18" charset="2"/>
                  </a:rPr>
                  <a:t> en que son examinados los estados</a:t>
                </a:r>
              </a:p>
              <a:p>
                <a:r>
                  <a:rPr lang="es-PA" dirty="0" err="1">
                    <a:sym typeface="Symbol" panose="05050102010706020507" pitchFamily="18" charset="2"/>
                  </a:rPr>
                  <a:t>Ejm</a:t>
                </a:r>
                <a:r>
                  <a:rPr lang="es-PA" dirty="0">
                    <a:sym typeface="Symbol" panose="05050102010706020507" pitchFamily="18" charset="2"/>
                  </a:rPr>
                  <a:t>: (e) y (f)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(e), el mejor sucesor fue primero (punto de vista MIN)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(f), el peor sucesor fue primero (punto de vista de MAX)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Seguir explorando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Si se hubiese generado primero el 2 terminamos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Complejidad hubiera sido O(b^(m/2))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Efectividad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𝑏</m:t>
                        </m:r>
                      </m:e>
                    </m:rad>
                  </m:oMath>
                </a14:m>
                <a:r>
                  <a:rPr lang="es-PA" dirty="0"/>
                  <a:t> (ramales)</a:t>
                </a:r>
              </a:p>
              <a:p>
                <a:pPr lvl="2"/>
                <a:r>
                  <a:rPr lang="es-PA" dirty="0"/>
                  <a:t>Si se examinan en orden aleatorio O(b^(3m/4))</a:t>
                </a:r>
              </a:p>
              <a:p>
                <a:r>
                  <a:rPr lang="es-PA" dirty="0"/>
                  <a:t>Es mejor explorar por aleatoriedad (</a:t>
                </a:r>
                <a:r>
                  <a:rPr lang="es-PA" dirty="0" err="1"/>
                  <a:t>Iterative</a:t>
                </a:r>
                <a:r>
                  <a:rPr lang="es-PA" dirty="0"/>
                  <a:t> </a:t>
                </a:r>
                <a:r>
                  <a:rPr lang="es-PA" dirty="0" err="1"/>
                  <a:t>Depht-First</a:t>
                </a:r>
                <a:r>
                  <a:rPr lang="es-PA" dirty="0"/>
                  <a:t>)</a:t>
                </a:r>
              </a:p>
              <a:p>
                <a:pPr lvl="1"/>
                <a:r>
                  <a:rPr lang="es-PA" dirty="0"/>
                  <a:t>Los mejores movimientos son llamados ‘</a:t>
                </a:r>
                <a:r>
                  <a:rPr lang="es-PA" dirty="0" err="1"/>
                  <a:t>heuristic</a:t>
                </a:r>
                <a:r>
                  <a:rPr lang="es-PA" dirty="0"/>
                  <a:t> </a:t>
                </a:r>
                <a:r>
                  <a:rPr lang="es-PA" dirty="0" err="1"/>
                  <a:t>killer</a:t>
                </a:r>
                <a:r>
                  <a:rPr lang="es-PA" dirty="0"/>
                  <a:t> </a:t>
                </a:r>
                <a:r>
                  <a:rPr lang="es-PA" dirty="0" err="1"/>
                  <a:t>moves</a:t>
                </a:r>
                <a:r>
                  <a:rPr lang="es-PA" dirty="0"/>
                  <a:t>’</a:t>
                </a:r>
              </a:p>
              <a:p>
                <a:pPr lvl="1"/>
                <a:r>
                  <a:rPr lang="es-PA" dirty="0"/>
                  <a:t>Los estados se pueden repetir por transposición (es común que se repitan estados)</a:t>
                </a:r>
              </a:p>
              <a:p>
                <a:pPr lvl="2"/>
                <a:r>
                  <a:rPr lang="es-PA" dirty="0"/>
                  <a:t>Es mejor alojar estados en una tabla para no volver a computarlos (tabla de </a:t>
                </a:r>
                <a:r>
                  <a:rPr lang="es-PA" dirty="0" err="1"/>
                  <a:t>tansposición</a:t>
                </a:r>
                <a:r>
                  <a:rPr lang="es-PA" dirty="0"/>
                  <a:t>)</a:t>
                </a:r>
              </a:p>
              <a:p>
                <a:pPr lvl="3"/>
                <a:r>
                  <a:rPr lang="es-PA" dirty="0" err="1"/>
                  <a:t>Graph-Search</a:t>
                </a:r>
                <a:endParaRPr lang="es-PA" dirty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856" y="1471353"/>
                <a:ext cx="11945544" cy="5181374"/>
              </a:xfrm>
              <a:blipFill>
                <a:blip r:embed="rId2"/>
                <a:stretch>
                  <a:fillRect l="-255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87" y="2018744"/>
            <a:ext cx="3982339" cy="29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01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err="1"/>
              <a:t>Minimax</a:t>
            </a:r>
            <a:r>
              <a:rPr lang="es-PA" dirty="0"/>
              <a:t> genera todo el juego</a:t>
            </a:r>
          </a:p>
          <a:p>
            <a:r>
              <a:rPr lang="es-PA" dirty="0"/>
              <a:t>Alfa beta elimina parte de él, lo innecesario pero busca mucho la manera terminal</a:t>
            </a:r>
          </a:p>
          <a:p>
            <a:pPr lvl="1"/>
            <a:r>
              <a:rPr lang="es-PA" dirty="0"/>
              <a:t>No es práctico</a:t>
            </a:r>
          </a:p>
          <a:p>
            <a:pPr lvl="1"/>
            <a:r>
              <a:rPr lang="es-PA" dirty="0"/>
              <a:t>Toma mucho tiempo</a:t>
            </a:r>
          </a:p>
          <a:p>
            <a:r>
              <a:rPr lang="es-PA" dirty="0"/>
              <a:t>Otro método mejor es evaluar la función heurística, es decir alterar </a:t>
            </a:r>
            <a:r>
              <a:rPr lang="es-PA" dirty="0" err="1"/>
              <a:t>minimax</a:t>
            </a:r>
            <a:r>
              <a:rPr lang="es-PA" dirty="0"/>
              <a:t> y alfa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/>
              <a:t>EVAL = reemplazando la función de evaluación, por una heurística</a:t>
            </a:r>
          </a:p>
          <a:p>
            <a:pPr lvl="1"/>
            <a:r>
              <a:rPr lang="es-PA" dirty="0" err="1"/>
              <a:t>Cutoff</a:t>
            </a:r>
            <a:r>
              <a:rPr lang="es-PA" dirty="0"/>
              <a:t> test = reemplazando la prueba terminal que decide cuando aplicar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Hay que diseñar bien la función de evaluación o nos llevará a un camino sin salida. ¿Cómo?</a:t>
            </a:r>
          </a:p>
          <a:p>
            <a:pPr lvl="1"/>
            <a:r>
              <a:rPr lang="es-PA" dirty="0"/>
              <a:t>Evaluar la verdadera función de utilidad (ganar &gt;&gt; empatar &gt;&gt; perder, error si lo contrario)</a:t>
            </a:r>
          </a:p>
          <a:p>
            <a:pPr lvl="1"/>
            <a:r>
              <a:rPr lang="es-PA" dirty="0"/>
              <a:t>No debe tomar mucho tiempo en computar</a:t>
            </a:r>
          </a:p>
          <a:p>
            <a:pPr lvl="1"/>
            <a:r>
              <a:rPr lang="es-PA" dirty="0"/>
              <a:t>Para los estados no terminales, la </a:t>
            </a:r>
            <a:r>
              <a:rPr lang="es-PA" dirty="0" err="1"/>
              <a:t>funci´ón</a:t>
            </a:r>
            <a:r>
              <a:rPr lang="es-PA" dirty="0"/>
              <a:t> de evaluación debe correlacionarse con la razón de ganar </a:t>
            </a:r>
          </a:p>
          <a:p>
            <a:pPr lvl="1"/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49" y="3996822"/>
            <a:ext cx="67246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30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2428" y="1471353"/>
                <a:ext cx="12017972" cy="5181374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En ajedrez: “no hay ‘chances’ de ganar”, se conocen los estados y los movimientos</a:t>
                </a:r>
              </a:p>
              <a:p>
                <a:pPr lvl="1"/>
                <a:r>
                  <a:rPr lang="es-PA" dirty="0"/>
                  <a:t>Para decisiones imperfectas necesitamos las reglas anteriores</a:t>
                </a:r>
              </a:p>
              <a:p>
                <a:pPr lvl="1"/>
                <a:r>
                  <a:rPr lang="es-PA" dirty="0"/>
                  <a:t>Sabemos los estados y características </a:t>
                </a:r>
              </a:p>
              <a:p>
                <a:pPr lvl="1"/>
                <a:r>
                  <a:rPr lang="es-PA" dirty="0"/>
                  <a:t>cantidad de reinas, reyes, peones, etc. que conducen a ganar, perder o empatar</a:t>
                </a:r>
              </a:p>
              <a:p>
                <a:r>
                  <a:rPr lang="es-PA" dirty="0"/>
                  <a:t>Asumiendo estado de peones 72% ganar(+1), 20% perder(0), 8% empatar(1/2)</a:t>
                </a:r>
              </a:p>
              <a:p>
                <a:pPr lvl="1"/>
                <a:r>
                  <a:rPr lang="es-PA" dirty="0"/>
                  <a:t>Valor de la función = (0.72*1+0.2*0+0.08*0.5)=0.76</a:t>
                </a:r>
              </a:p>
              <a:p>
                <a:r>
                  <a:rPr lang="es-PA" dirty="0"/>
                  <a:t>Se usa una estrategia de sumar por separado las ‘ganancias’</a:t>
                </a:r>
              </a:p>
              <a:p>
                <a:r>
                  <a:rPr lang="es-PA" dirty="0"/>
                  <a:t>Se llama pesos lineales, EVAL =w1*f1(s) + w2*f2(s) + … + </a:t>
                </a:r>
                <a:r>
                  <a:rPr lang="es-PA" dirty="0" err="1"/>
                  <a:t>wnfn</a:t>
                </a:r>
                <a:r>
                  <a:rPr lang="es-PA" dirty="0"/>
                  <a:t>(s) 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w = pesos, f = características, </a:t>
                </a:r>
                <a:r>
                  <a:rPr lang="es-PA" dirty="0" err="1"/>
                  <a:t>p.e</a:t>
                </a:r>
                <a:r>
                  <a:rPr lang="es-PA" dirty="0"/>
                  <a:t>. un </a:t>
                </a:r>
                <a:r>
                  <a:rPr lang="es-PA" dirty="0" err="1"/>
                  <a:t>peon</a:t>
                </a:r>
                <a:r>
                  <a:rPr lang="es-PA" dirty="0"/>
                  <a:t> = 1, caballo = 3, etc.</a:t>
                </a:r>
              </a:p>
              <a:p>
                <a:pPr lvl="1"/>
                <a:r>
                  <a:rPr lang="es-PA" dirty="0"/>
                  <a:t>La contribución de pesos individuales es diferente a las características.</a:t>
                </a:r>
              </a:p>
              <a:p>
                <a:pPr lvl="1"/>
                <a:r>
                  <a:rPr lang="es-PA" dirty="0"/>
                  <a:t>PERO!, los programas de ajedrez utilizan combinaciones no lineales para ganar.</a:t>
                </a:r>
              </a:p>
              <a:p>
                <a:r>
                  <a:rPr lang="es-PA" dirty="0"/>
                  <a:t>También se pueden aplicar algoritmos de ML, basados en experiencia para ganar.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28" y="1471353"/>
                <a:ext cx="12017972" cy="5181374"/>
              </a:xfrm>
              <a:blipFill>
                <a:blip r:embed="rId2"/>
                <a:stretch>
                  <a:fillRect l="-254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36712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Lo anterior era modificar la función de evaluación</a:t>
            </a:r>
          </a:p>
          <a:p>
            <a:r>
              <a:rPr lang="es-PA" dirty="0" err="1"/>
              <a:t>Modifcamos</a:t>
            </a:r>
            <a:r>
              <a:rPr lang="es-PA" dirty="0"/>
              <a:t> ahora la búsqueda (usando la función anterior)</a:t>
            </a:r>
          </a:p>
          <a:p>
            <a:pPr lvl="1"/>
            <a:r>
              <a:rPr lang="es-PA" dirty="0"/>
              <a:t>Retorna True, para </a:t>
            </a:r>
            <a:r>
              <a:rPr lang="es-PA" dirty="0" err="1"/>
              <a:t>profunidades</a:t>
            </a:r>
            <a:r>
              <a:rPr lang="es-PA" dirty="0"/>
              <a:t> &gt; a la </a:t>
            </a:r>
            <a:r>
              <a:rPr lang="es-PA" dirty="0" err="1"/>
              <a:t>profunidad</a:t>
            </a:r>
            <a:r>
              <a:rPr lang="es-PA" dirty="0"/>
              <a:t> fija y los estados terminales</a:t>
            </a:r>
          </a:p>
          <a:p>
            <a:pPr lvl="1"/>
            <a:r>
              <a:rPr lang="es-PA" dirty="0"/>
              <a:t>Mejor usar </a:t>
            </a:r>
            <a:r>
              <a:rPr lang="es-PA" dirty="0" err="1"/>
              <a:t>Iterative</a:t>
            </a:r>
            <a:r>
              <a:rPr lang="es-PA" dirty="0"/>
              <a:t> </a:t>
            </a:r>
            <a:r>
              <a:rPr lang="es-PA" dirty="0" err="1"/>
              <a:t>Deeping</a:t>
            </a:r>
            <a:r>
              <a:rPr lang="es-PA" dirty="0"/>
              <a:t> (culminado el tiempo de </a:t>
            </a:r>
            <a:r>
              <a:rPr lang="es-PA" dirty="0" err="1"/>
              <a:t>timeout</a:t>
            </a:r>
            <a:r>
              <a:rPr lang="es-PA" dirty="0"/>
              <a:t> )retornando la mejor opción</a:t>
            </a:r>
          </a:p>
          <a:p>
            <a:pPr lvl="1"/>
            <a:r>
              <a:rPr lang="es-PA" dirty="0"/>
              <a:t>Analizando el ejemplo:</a:t>
            </a:r>
          </a:p>
          <a:p>
            <a:pPr lvl="2"/>
            <a:r>
              <a:rPr lang="es-PA" dirty="0"/>
              <a:t>Negro tiene la ventaja por un caballo y dos peones. (Negro cabeza)</a:t>
            </a:r>
          </a:p>
          <a:p>
            <a:pPr lvl="2"/>
            <a:r>
              <a:rPr lang="es-PA" dirty="0"/>
              <a:t>En el siguiente paso Blancos atrapan a la reina negra, las posibilidades de ganar de negra son mayores</a:t>
            </a:r>
          </a:p>
          <a:p>
            <a:r>
              <a:rPr lang="es-PA" dirty="0"/>
              <a:t>Se debe de aplicar búsqueda cociente</a:t>
            </a:r>
          </a:p>
          <a:p>
            <a:pPr lvl="1"/>
            <a:r>
              <a:rPr lang="es-PA" dirty="0"/>
              <a:t>Mirar el estado actual</a:t>
            </a:r>
          </a:p>
          <a:p>
            <a:r>
              <a:rPr lang="es-PA" dirty="0"/>
              <a:t>El efecto horizonte es donde el oponente causa daño</a:t>
            </a:r>
          </a:p>
          <a:p>
            <a:pPr lvl="1"/>
            <a:r>
              <a:rPr lang="es-PA" dirty="0"/>
              <a:t>No esquivable, pero puede desviarse con tácticas.</a:t>
            </a:r>
          </a:p>
          <a:p>
            <a:endParaRPr lang="es-PA" dirty="0"/>
          </a:p>
        </p:txBody>
      </p:sp>
      <p:grpSp>
        <p:nvGrpSpPr>
          <p:cNvPr id="6" name="Group 5"/>
          <p:cNvGrpSpPr/>
          <p:nvPr/>
        </p:nvGrpSpPr>
        <p:grpSpPr>
          <a:xfrm>
            <a:off x="8637430" y="1226910"/>
            <a:ext cx="3224831" cy="864440"/>
            <a:chOff x="8419721" y="1471353"/>
            <a:chExt cx="3224831" cy="8644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71227" t="29065" b="48304"/>
            <a:stretch/>
          </p:blipFill>
          <p:spPr>
            <a:xfrm>
              <a:off x="8419721" y="1471353"/>
              <a:ext cx="3224831" cy="4526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2232" y="1924026"/>
              <a:ext cx="968864" cy="41176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66" y="4300396"/>
            <a:ext cx="4882934" cy="19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867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Ejm</a:t>
            </a:r>
            <a:r>
              <a:rPr lang="es-PA" dirty="0"/>
              <a:t>:  El alfil no puede escapar</a:t>
            </a:r>
          </a:p>
          <a:p>
            <a:pPr lvl="1"/>
            <a:r>
              <a:rPr lang="es-PA" dirty="0"/>
              <a:t>Torre se movería h1, a1, a2 (6 </a:t>
            </a:r>
            <a:r>
              <a:rPr lang="es-PA" dirty="0" err="1"/>
              <a:t>ply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Negro no tiene secuencia que libere al alfil</a:t>
            </a:r>
          </a:p>
          <a:p>
            <a:pPr lvl="2"/>
            <a:r>
              <a:rPr lang="es-PA" dirty="0"/>
              <a:t>Aún movidas </a:t>
            </a:r>
            <a:r>
              <a:rPr lang="es-PA" dirty="0" err="1"/>
              <a:t>subsequentes</a:t>
            </a:r>
            <a:r>
              <a:rPr lang="es-PA" dirty="0"/>
              <a:t> son pérdida</a:t>
            </a:r>
          </a:p>
          <a:p>
            <a:pPr lvl="1"/>
            <a:r>
              <a:rPr lang="es-PA" dirty="0"/>
              <a:t>Negro puede considerar</a:t>
            </a:r>
          </a:p>
          <a:p>
            <a:pPr lvl="2"/>
            <a:r>
              <a:rPr lang="es-PA" dirty="0"/>
              <a:t>Que capturen al </a:t>
            </a:r>
            <a:r>
              <a:rPr lang="es-PA" dirty="0" err="1"/>
              <a:t>peon</a:t>
            </a:r>
            <a:r>
              <a:rPr lang="es-PA" dirty="0"/>
              <a:t> a e4</a:t>
            </a:r>
          </a:p>
          <a:p>
            <a:pPr lvl="2"/>
            <a:r>
              <a:rPr lang="es-PA" dirty="0"/>
              <a:t>Luego el </a:t>
            </a:r>
            <a:r>
              <a:rPr lang="es-PA" dirty="0" err="1"/>
              <a:t>peon</a:t>
            </a:r>
            <a:r>
              <a:rPr lang="es-PA" dirty="0"/>
              <a:t> de f5</a:t>
            </a:r>
          </a:p>
          <a:p>
            <a:pPr lvl="2"/>
            <a:r>
              <a:rPr lang="es-PA" dirty="0"/>
              <a:t>4 </a:t>
            </a:r>
            <a:r>
              <a:rPr lang="es-PA" dirty="0" err="1"/>
              <a:t>ply</a:t>
            </a:r>
            <a:r>
              <a:rPr lang="es-PA" dirty="0"/>
              <a:t> / 6 </a:t>
            </a:r>
            <a:r>
              <a:rPr lang="es-PA" dirty="0" err="1"/>
              <a:t>ply</a:t>
            </a:r>
            <a:r>
              <a:rPr lang="es-PA" dirty="0"/>
              <a:t> que capturaba al alfil</a:t>
            </a:r>
          </a:p>
          <a:p>
            <a:pPr lvl="1"/>
            <a:r>
              <a:rPr lang="es-PA" dirty="0"/>
              <a:t>Esto se llama extensión singular</a:t>
            </a:r>
          </a:p>
          <a:p>
            <a:pPr lvl="2"/>
            <a:r>
              <a:rPr lang="es-PA" dirty="0"/>
              <a:t>Movida que es mejor que otras en una posición dada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813" y="1652422"/>
            <a:ext cx="3472789" cy="35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968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Foward</a:t>
            </a:r>
            <a:r>
              <a:rPr lang="es-PA" dirty="0"/>
              <a:t>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/>
              <a:t>Algunas movidas de algunos nodos son desechadas sin considerar</a:t>
            </a:r>
          </a:p>
          <a:p>
            <a:r>
              <a:rPr lang="es-PA" dirty="0"/>
              <a:t>FP -&gt; considerar </a:t>
            </a:r>
            <a:r>
              <a:rPr lang="es-PA" dirty="0" err="1"/>
              <a:t>Beam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En cada </a:t>
            </a:r>
            <a:r>
              <a:rPr lang="es-PA" dirty="0" err="1"/>
              <a:t>ply</a:t>
            </a:r>
            <a:r>
              <a:rPr lang="es-PA" dirty="0"/>
              <a:t> considerar las mejores movidas (en la </a:t>
            </a:r>
            <a:r>
              <a:rPr lang="es-PA" dirty="0" err="1"/>
              <a:t>fun</a:t>
            </a:r>
            <a:r>
              <a:rPr lang="es-PA" dirty="0"/>
              <a:t>. evaluación)</a:t>
            </a:r>
          </a:p>
          <a:p>
            <a:pPr lvl="1"/>
            <a:r>
              <a:rPr lang="es-PA" dirty="0"/>
              <a:t>PROB-CUT (Buro, 1995), probado en LOGISTELLO (64% ganar)</a:t>
            </a:r>
          </a:p>
          <a:p>
            <a:pPr lvl="1"/>
            <a:endParaRPr lang="es-PA" dirty="0"/>
          </a:p>
          <a:p>
            <a:r>
              <a:rPr lang="es-PA" dirty="0"/>
              <a:t>Se deben mezclar las técnicas anteriores para tener un buen agente.</a:t>
            </a:r>
          </a:p>
          <a:p>
            <a:pPr lvl="1"/>
            <a:r>
              <a:rPr lang="es-PA" dirty="0" err="1"/>
              <a:t>Minmax</a:t>
            </a:r>
            <a:r>
              <a:rPr lang="es-PA" dirty="0"/>
              <a:t> (hasta 6 </a:t>
            </a:r>
            <a:r>
              <a:rPr lang="es-PA" dirty="0" err="1"/>
              <a:t>ply</a:t>
            </a:r>
            <a:r>
              <a:rPr lang="es-PA" dirty="0"/>
              <a:t>) - </a:t>
            </a:r>
            <a:r>
              <a:rPr lang="es-PA" dirty="0" err="1"/>
              <a:t>beginner</a:t>
            </a:r>
            <a:endParaRPr lang="es-PA" dirty="0"/>
          </a:p>
          <a:p>
            <a:pPr lvl="1"/>
            <a:r>
              <a:rPr lang="es-PA" dirty="0" err="1"/>
              <a:t>Alpha</a:t>
            </a:r>
            <a:r>
              <a:rPr lang="es-PA" dirty="0"/>
              <a:t>-Beta </a:t>
            </a:r>
            <a:r>
              <a:rPr lang="es-PA" dirty="0" err="1"/>
              <a:t>Search</a:t>
            </a:r>
            <a:r>
              <a:rPr lang="es-PA" dirty="0"/>
              <a:t> (10 </a:t>
            </a:r>
            <a:r>
              <a:rPr lang="es-PA" dirty="0" err="1"/>
              <a:t>ply</a:t>
            </a:r>
            <a:r>
              <a:rPr lang="es-PA" dirty="0"/>
              <a:t>) - </a:t>
            </a:r>
            <a:r>
              <a:rPr lang="es-PA" dirty="0" err="1"/>
              <a:t>advanced</a:t>
            </a:r>
            <a:endParaRPr lang="es-P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56" y="1298665"/>
            <a:ext cx="2557101" cy="26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89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Búsqueda vs </a:t>
            </a:r>
            <a:r>
              <a:rPr lang="es-PA" dirty="0" err="1"/>
              <a:t>lookup</a:t>
            </a:r>
            <a:endParaRPr lang="es-PA" dirty="0"/>
          </a:p>
          <a:p>
            <a:pPr lvl="1"/>
            <a:r>
              <a:rPr lang="es-PA" dirty="0"/>
              <a:t>Es muy extenuante expandir árboles</a:t>
            </a:r>
          </a:p>
          <a:p>
            <a:pPr lvl="1"/>
            <a:r>
              <a:rPr lang="es-PA" dirty="0"/>
              <a:t>Algunos algoritmos usan un look-up-</a:t>
            </a:r>
            <a:r>
              <a:rPr lang="es-PA" dirty="0" err="1"/>
              <a:t>table</a:t>
            </a:r>
            <a:endParaRPr lang="es-PA" dirty="0"/>
          </a:p>
          <a:p>
            <a:r>
              <a:rPr lang="es-PA" dirty="0"/>
              <a:t>En ajedrez se confía en un look up </a:t>
            </a:r>
            <a:r>
              <a:rPr lang="es-PA" dirty="0" err="1"/>
              <a:t>table</a:t>
            </a:r>
            <a:r>
              <a:rPr lang="es-PA" dirty="0"/>
              <a:t> de movidas humanas</a:t>
            </a:r>
          </a:p>
          <a:p>
            <a:r>
              <a:rPr lang="es-PA" dirty="0"/>
              <a:t>La máquina usaría estadística para ver cual movida de arranque es mejor</a:t>
            </a:r>
          </a:p>
          <a:p>
            <a:r>
              <a:rPr lang="es-PA" dirty="0"/>
              <a:t>Probablemente luego de 10 </a:t>
            </a:r>
            <a:r>
              <a:rPr lang="es-PA" dirty="0" err="1"/>
              <a:t>ply</a:t>
            </a:r>
            <a:r>
              <a:rPr lang="es-PA" dirty="0"/>
              <a:t> empecemos la búsqueda</a:t>
            </a:r>
          </a:p>
          <a:p>
            <a:r>
              <a:rPr lang="es-PA" dirty="0"/>
              <a:t>Probablemente las estrategias Rey-Torre-Rey sean fáciles de hacer para humanos</a:t>
            </a:r>
          </a:p>
          <a:p>
            <a:r>
              <a:rPr lang="es-PA" dirty="0"/>
              <a:t>Las estrategias Rey-Torre-Caballo-Rey son más complejas</a:t>
            </a:r>
          </a:p>
          <a:p>
            <a:pPr lvl="1"/>
            <a:r>
              <a:rPr lang="es-PA" dirty="0"/>
              <a:t>Esta la generaría un computador que hace una política para ganar</a:t>
            </a:r>
          </a:p>
          <a:p>
            <a:pPr lvl="1"/>
            <a:r>
              <a:rPr lang="es-PA" dirty="0"/>
              <a:t>462 posiciones (62 </a:t>
            </a:r>
            <a:r>
              <a:rPr lang="es-PA" dirty="0" err="1"/>
              <a:t>mov</a:t>
            </a:r>
            <a:r>
              <a:rPr lang="es-PA" dirty="0"/>
              <a:t>. de alfil, 61 caballo, 2 jugadores)</a:t>
            </a:r>
          </a:p>
          <a:p>
            <a:pPr lvl="1"/>
            <a:r>
              <a:rPr lang="es-PA" dirty="0"/>
              <a:t>Se hace un </a:t>
            </a:r>
            <a:r>
              <a:rPr lang="es-PA" dirty="0" err="1"/>
              <a:t>minimax</a:t>
            </a:r>
            <a:r>
              <a:rPr lang="es-PA" dirty="0"/>
              <a:t> retrógrado</a:t>
            </a:r>
          </a:p>
          <a:p>
            <a:pPr lvl="1"/>
            <a:r>
              <a:rPr lang="es-PA" dirty="0"/>
              <a:t>Ver los trabajos de </a:t>
            </a:r>
            <a:r>
              <a:rPr lang="es-PA" dirty="0" err="1"/>
              <a:t>Bourzutschky</a:t>
            </a:r>
            <a:r>
              <a:rPr lang="es-PA" dirty="0"/>
              <a:t> et al, 2006 KQNKRBN (517 movimientos para acabar)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229" y="157613"/>
            <a:ext cx="2557101" cy="26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96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Siguiente Clase – Laboratorio 1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/>
              <a:t>Trabajar con Python</a:t>
            </a:r>
          </a:p>
          <a:p>
            <a:r>
              <a:rPr lang="es-PA" dirty="0"/>
              <a:t>Si estamos trabajando con Windows…</a:t>
            </a:r>
          </a:p>
          <a:p>
            <a:pPr lvl="1"/>
            <a:r>
              <a:rPr lang="es-PA" dirty="0"/>
              <a:t>Instalar Anaconda</a:t>
            </a:r>
          </a:p>
          <a:p>
            <a:pPr lvl="1"/>
            <a:r>
              <a:rPr lang="es-PA" dirty="0"/>
              <a:t>Crear un ambiente virtual</a:t>
            </a:r>
          </a:p>
          <a:p>
            <a:pPr lvl="1"/>
            <a:r>
              <a:rPr lang="es-PA" dirty="0"/>
              <a:t>Lanzar </a:t>
            </a:r>
            <a:r>
              <a:rPr lang="es-PA" dirty="0" err="1"/>
              <a:t>Jupyter</a:t>
            </a:r>
            <a:r>
              <a:rPr lang="es-PA" dirty="0"/>
              <a:t> Notebook</a:t>
            </a:r>
          </a:p>
          <a:p>
            <a:pPr lvl="1"/>
            <a:r>
              <a:rPr lang="es-PA" dirty="0"/>
              <a:t>Realizar algunas acciones básicas con </a:t>
            </a:r>
            <a:r>
              <a:rPr lang="es-PA" dirty="0" err="1"/>
              <a:t>Jupyter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</p:spTree>
    <p:extLst>
      <p:ext uri="{BB962C8B-B14F-4D97-AF65-F5344CB8AC3E}">
        <p14:creationId xmlns:p14="http://schemas.microsoft.com/office/powerpoint/2010/main" val="29301581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Estocásticos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Como tirar un dado!, impredecibles</a:t>
            </a:r>
          </a:p>
          <a:p>
            <a:r>
              <a:rPr lang="es-PA" dirty="0" err="1"/>
              <a:t>Backgammon</a:t>
            </a:r>
            <a:r>
              <a:rPr lang="es-PA" dirty="0"/>
              <a:t> (suerte y habilidad)</a:t>
            </a:r>
          </a:p>
          <a:p>
            <a:pPr lvl="1"/>
            <a:r>
              <a:rPr lang="es-PA" dirty="0"/>
              <a:t>Blanco sabe en este caso que mover (dados 6-5)</a:t>
            </a:r>
          </a:p>
          <a:p>
            <a:pPr lvl="1"/>
            <a:r>
              <a:rPr lang="es-PA" dirty="0"/>
              <a:t>Blanco no sabe que hará negro ni las movidas siguientes</a:t>
            </a:r>
          </a:p>
          <a:p>
            <a:r>
              <a:rPr lang="es-PA" dirty="0"/>
              <a:t>Incluir Nodos de ‘chance’ además de </a:t>
            </a:r>
            <a:r>
              <a:rPr lang="es-PA" dirty="0" err="1"/>
              <a:t>maxmin</a:t>
            </a:r>
            <a:endParaRPr lang="es-PA" dirty="0"/>
          </a:p>
          <a:p>
            <a:pPr lvl="1"/>
            <a:r>
              <a:rPr lang="es-PA" dirty="0"/>
              <a:t>1/36, 1.1 (CHANCE, PROBABILIDAD) del nodo</a:t>
            </a:r>
          </a:p>
          <a:p>
            <a:r>
              <a:rPr lang="es-PA" dirty="0"/>
              <a:t>¿Cómo tomar la decisión correcta?</a:t>
            </a:r>
          </a:p>
          <a:p>
            <a:pPr lvl="1"/>
            <a:r>
              <a:rPr lang="es-PA" dirty="0"/>
              <a:t>No se puede calcular el </a:t>
            </a:r>
            <a:r>
              <a:rPr lang="es-PA" dirty="0" err="1"/>
              <a:t>minimax</a:t>
            </a:r>
            <a:endParaRPr lang="es-PA" dirty="0"/>
          </a:p>
          <a:p>
            <a:pPr lvl="1"/>
            <a:r>
              <a:rPr lang="es-PA" dirty="0"/>
              <a:t>Dependemos del valor esperado (promedio de todos)</a:t>
            </a:r>
          </a:p>
          <a:p>
            <a:pPr lvl="1"/>
            <a:r>
              <a:rPr lang="es-PA" dirty="0"/>
              <a:t>‘</a:t>
            </a:r>
            <a:r>
              <a:rPr lang="es-PA" dirty="0" err="1"/>
              <a:t>expected-minimax</a:t>
            </a:r>
            <a:r>
              <a:rPr lang="es-PA" dirty="0"/>
              <a:t>’, suma de todos los valores esperados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368" y="164235"/>
            <a:ext cx="2013893" cy="1979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226" y="2237512"/>
            <a:ext cx="3853758" cy="3109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826" y="5612193"/>
            <a:ext cx="5377759" cy="11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6640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Estocásticos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Funciones de Evaluación para juegos de chance</a:t>
            </a:r>
          </a:p>
          <a:p>
            <a:pPr lvl="1"/>
            <a:r>
              <a:rPr lang="es-PA" dirty="0" err="1"/>
              <a:t>Expecti-minimax</a:t>
            </a:r>
            <a:r>
              <a:rPr lang="es-PA" dirty="0"/>
              <a:t>:  aplica la función de evaluación en cada nodo</a:t>
            </a:r>
          </a:p>
          <a:p>
            <a:pPr lvl="1"/>
            <a:r>
              <a:rPr lang="es-PA" dirty="0"/>
              <a:t>Es más difícil que ajedrez debido a las funciones de probabilidad (para la máquina)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para una función de evaluación </a:t>
            </a:r>
          </a:p>
          <a:p>
            <a:pPr lvl="2"/>
            <a:r>
              <a:rPr lang="es-PA" dirty="0"/>
              <a:t>[1, 2, 3, 4] la mejor decisión es a1</a:t>
            </a:r>
          </a:p>
          <a:p>
            <a:pPr lvl="2"/>
            <a:r>
              <a:rPr lang="es-PA" dirty="0"/>
              <a:t>[1, 20, 30, 40] mejor decisión es a2</a:t>
            </a:r>
          </a:p>
          <a:p>
            <a:r>
              <a:rPr lang="es-PA" dirty="0"/>
              <a:t>Si se superan los resultados de dados de antemano</a:t>
            </a:r>
          </a:p>
          <a:p>
            <a:pPr lvl="1"/>
            <a:r>
              <a:rPr lang="es-PA" dirty="0"/>
              <a:t>O(</a:t>
            </a:r>
            <a:r>
              <a:rPr lang="es-PA" dirty="0" err="1"/>
              <a:t>b^m</a:t>
            </a:r>
            <a:r>
              <a:rPr lang="es-PA" dirty="0"/>
              <a:t>), Con dados: O(</a:t>
            </a:r>
            <a:r>
              <a:rPr lang="es-PA" dirty="0" err="1"/>
              <a:t>b^m</a:t>
            </a:r>
            <a:r>
              <a:rPr lang="es-PA" dirty="0"/>
              <a:t> </a:t>
            </a:r>
            <a:r>
              <a:rPr lang="es-PA" dirty="0" err="1"/>
              <a:t>n^m</a:t>
            </a:r>
            <a:r>
              <a:rPr lang="es-PA" dirty="0"/>
              <a:t>), n ‘tiradas de dado’</a:t>
            </a:r>
          </a:p>
          <a:p>
            <a:pPr lvl="1"/>
            <a:r>
              <a:rPr lang="es-PA" dirty="0"/>
              <a:t>Pensando en alfa-beta, Ignora desarrollos futuros </a:t>
            </a:r>
          </a:p>
          <a:p>
            <a:pPr lvl="1"/>
            <a:r>
              <a:rPr lang="es-PA" dirty="0" err="1"/>
              <a:t>Alpha</a:t>
            </a:r>
            <a:r>
              <a:rPr lang="es-PA" dirty="0"/>
              <a:t>-beta </a:t>
            </a:r>
            <a:r>
              <a:rPr lang="es-PA" dirty="0" err="1"/>
              <a:t>pruning</a:t>
            </a:r>
            <a:r>
              <a:rPr lang="es-PA" dirty="0"/>
              <a:t>? Es muy ingenuo al jugar</a:t>
            </a:r>
          </a:p>
          <a:p>
            <a:r>
              <a:rPr lang="es-PA" dirty="0"/>
              <a:t>Simulación de Monte Carlo (</a:t>
            </a:r>
            <a:r>
              <a:rPr lang="es-PA" dirty="0" err="1"/>
              <a:t>rollout</a:t>
            </a:r>
            <a:r>
              <a:rPr lang="es-PA" dirty="0"/>
              <a:t>) para este problema</a:t>
            </a:r>
          </a:p>
          <a:p>
            <a:pPr lvl="1"/>
            <a:r>
              <a:rPr lang="es-PA" dirty="0"/>
              <a:t>Iniciar con alfa beta</a:t>
            </a:r>
          </a:p>
          <a:p>
            <a:pPr lvl="1"/>
            <a:r>
              <a:rPr lang="es-PA" dirty="0"/>
              <a:t>Jugar muchos juegos aleatorios (dados)</a:t>
            </a:r>
          </a:p>
          <a:p>
            <a:pPr lvl="1"/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179" y="45065"/>
            <a:ext cx="4431151" cy="1899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726" y="2974914"/>
            <a:ext cx="4229674" cy="34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43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Ajedrez es completamente </a:t>
            </a:r>
            <a:r>
              <a:rPr lang="es-PA" dirty="0" err="1"/>
              <a:t>obsevable</a:t>
            </a:r>
            <a:endParaRPr lang="es-PA" dirty="0"/>
          </a:p>
          <a:p>
            <a:r>
              <a:rPr lang="es-PA" dirty="0" err="1"/>
              <a:t>Kriegspiel</a:t>
            </a:r>
            <a:r>
              <a:rPr lang="es-PA" dirty="0"/>
              <a:t> – Ajedrez parcialmente observable</a:t>
            </a:r>
          </a:p>
          <a:p>
            <a:pPr lvl="1"/>
            <a:r>
              <a:rPr lang="es-PA" dirty="0"/>
              <a:t>Juegos de niños como </a:t>
            </a:r>
            <a:r>
              <a:rPr lang="es-PA" dirty="0" err="1"/>
              <a:t>battleship</a:t>
            </a:r>
            <a:r>
              <a:rPr lang="es-PA" dirty="0"/>
              <a:t> (las posiciones del oponente son ocultas) y </a:t>
            </a:r>
            <a:r>
              <a:rPr lang="es-PA" dirty="0" err="1"/>
              <a:t>Stratego</a:t>
            </a:r>
            <a:endParaRPr lang="es-PA" dirty="0"/>
          </a:p>
          <a:p>
            <a:pPr lvl="1"/>
            <a:r>
              <a:rPr lang="es-PA" dirty="0"/>
              <a:t>Este ajedrez es donde las piezas se mueven pero son invisibles al oponente</a:t>
            </a:r>
          </a:p>
          <a:p>
            <a:pPr lvl="2"/>
            <a:r>
              <a:rPr lang="es-PA" dirty="0"/>
              <a:t>Cada jugador solo ve sus piezas</a:t>
            </a:r>
          </a:p>
          <a:p>
            <a:pPr lvl="2"/>
            <a:r>
              <a:rPr lang="es-PA" dirty="0"/>
              <a:t>La pieza si está en una posición de una negra …</a:t>
            </a:r>
          </a:p>
          <a:p>
            <a:pPr lvl="2"/>
            <a:r>
              <a:rPr lang="es-PA" dirty="0"/>
              <a:t>… es declarada una movida ilegal, aprende de donde están</a:t>
            </a:r>
          </a:p>
          <a:p>
            <a:pPr lvl="2"/>
            <a:r>
              <a:rPr lang="es-PA" dirty="0"/>
              <a:t>La pieza solo puede tener movidas legales</a:t>
            </a:r>
          </a:p>
          <a:p>
            <a:pPr lvl="1"/>
            <a:r>
              <a:rPr lang="es-PA" dirty="0"/>
              <a:t>Depende de los </a:t>
            </a:r>
            <a:r>
              <a:rPr lang="es-PA" dirty="0" err="1"/>
              <a:t>perceptos</a:t>
            </a:r>
            <a:r>
              <a:rPr lang="es-PA" dirty="0"/>
              <a:t> y el estado de creencia formado</a:t>
            </a:r>
          </a:p>
          <a:p>
            <a:pPr lvl="1"/>
            <a:r>
              <a:rPr lang="es-PA" dirty="0"/>
              <a:t>Debe llevar registro de los estados estimados</a:t>
            </a:r>
          </a:p>
          <a:p>
            <a:pPr lvl="2"/>
            <a:r>
              <a:rPr lang="es-PA" dirty="0"/>
              <a:t>El ‘</a:t>
            </a:r>
            <a:r>
              <a:rPr lang="es-PA" dirty="0" err="1"/>
              <a:t>check</a:t>
            </a:r>
            <a:r>
              <a:rPr lang="es-PA" dirty="0"/>
              <a:t> mate’ se estima haciendo que todas las …</a:t>
            </a:r>
          </a:p>
          <a:p>
            <a:pPr lvl="2"/>
            <a:r>
              <a:rPr lang="es-PA" dirty="0"/>
              <a:t>… movidas garantizan ganar para cada </a:t>
            </a:r>
            <a:r>
              <a:rPr lang="es-PA" dirty="0" err="1"/>
              <a:t>percepto</a:t>
            </a:r>
            <a:r>
              <a:rPr lang="es-PA" dirty="0"/>
              <a:t> y estado.</a:t>
            </a:r>
          </a:p>
          <a:p>
            <a:pPr lvl="2"/>
            <a:r>
              <a:rPr lang="es-PA" dirty="0"/>
              <a:t>Lo que piense el oponente es irrelevante (simplificamos el </a:t>
            </a:r>
            <a:r>
              <a:rPr lang="es-PA" dirty="0" err="1"/>
              <a:t>prob</a:t>
            </a:r>
            <a:r>
              <a:rPr lang="es-PA" dirty="0"/>
              <a:t>.)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458" y="3078051"/>
            <a:ext cx="4377579" cy="372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6063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Kriegspiel</a:t>
            </a:r>
            <a:r>
              <a:rPr lang="es-PA" dirty="0"/>
              <a:t> – Ajedrez parcialmente observable</a:t>
            </a:r>
          </a:p>
          <a:p>
            <a:pPr lvl="1"/>
            <a:r>
              <a:rPr lang="es-PA" dirty="0"/>
              <a:t>Se habla también de ‘</a:t>
            </a:r>
            <a:r>
              <a:rPr lang="es-PA" dirty="0" err="1"/>
              <a:t>check</a:t>
            </a:r>
            <a:r>
              <a:rPr lang="es-PA" dirty="0"/>
              <a:t> mate’ probabilístico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si queda una ficha y no sabemos donde queda, por pura probabilidad podemos atinar</a:t>
            </a:r>
          </a:p>
          <a:p>
            <a:pPr lvl="1"/>
            <a:r>
              <a:rPr lang="es-PA" dirty="0"/>
              <a:t>KBNK – se gana a base de sentido, asumiendo probabilidad de 1 – </a:t>
            </a:r>
            <a:r>
              <a:rPr lang="es-PA" dirty="0" err="1"/>
              <a:t>eps</a:t>
            </a:r>
            <a:r>
              <a:rPr lang="es-PA" dirty="0"/>
              <a:t>. en cada </a:t>
            </a:r>
            <a:r>
              <a:rPr lang="es-PA" dirty="0" err="1"/>
              <a:t>mov</a:t>
            </a:r>
            <a:r>
              <a:rPr lang="es-PA" dirty="0"/>
              <a:t>.</a:t>
            </a:r>
          </a:p>
          <a:p>
            <a:pPr lvl="2"/>
            <a:r>
              <a:rPr lang="es-PA" dirty="0"/>
              <a:t>‘</a:t>
            </a:r>
            <a:r>
              <a:rPr lang="es-PA" dirty="0" err="1"/>
              <a:t>check</a:t>
            </a:r>
            <a:r>
              <a:rPr lang="es-PA" dirty="0"/>
              <a:t> mate’ accidental</a:t>
            </a:r>
          </a:p>
          <a:p>
            <a:r>
              <a:rPr lang="es-PA" dirty="0"/>
              <a:t>Por ahora lo mejor es una estrategia óptima aleatoria</a:t>
            </a:r>
          </a:p>
          <a:p>
            <a:r>
              <a:rPr lang="es-PA" dirty="0"/>
              <a:t>Computar los movimientos dependería de tener las probabilidades de cada punto</a:t>
            </a:r>
          </a:p>
          <a:p>
            <a:r>
              <a:rPr lang="es-PA" dirty="0"/>
              <a:t>Se puede resolver bajo la noción de equilibrio (no se verá aquí)</a:t>
            </a:r>
          </a:p>
          <a:p>
            <a:r>
              <a:rPr lang="es-PA" dirty="0"/>
              <a:t>Y como vimos buscan ver solo sus estados actuales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3706195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Juegos de Cartas, son estocásticos y parcialmente observables también</a:t>
            </a:r>
          </a:p>
          <a:p>
            <a:pPr lvl="1"/>
            <a:r>
              <a:rPr lang="es-PA" dirty="0"/>
              <a:t>Black Jack, solitario, póker, etc.</a:t>
            </a:r>
          </a:p>
          <a:p>
            <a:pPr lvl="1"/>
            <a:r>
              <a:rPr lang="es-PA" dirty="0"/>
              <a:t>Se puede resolver como si fuera un juego observable completo</a:t>
            </a:r>
          </a:p>
          <a:p>
            <a:r>
              <a:rPr lang="es-PA" dirty="0"/>
              <a:t>Bridge </a:t>
            </a:r>
            <a:r>
              <a:rPr lang="es-PA" dirty="0" err="1"/>
              <a:t>play</a:t>
            </a:r>
            <a:r>
              <a:rPr lang="es-PA" dirty="0"/>
              <a:t>, se juega en equipo N-S y E-O</a:t>
            </a:r>
          </a:p>
          <a:p>
            <a:pPr lvl="1"/>
            <a:r>
              <a:rPr lang="es-PA" dirty="0"/>
              <a:t>10M de estados</a:t>
            </a:r>
          </a:p>
          <a:p>
            <a:pPr lvl="1"/>
            <a:r>
              <a:rPr lang="es-PA" dirty="0"/>
              <a:t>Resolver con aproximación de Monte Carlo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‘</a:t>
            </a:r>
            <a:r>
              <a:rPr lang="es-PA" dirty="0" err="1"/>
              <a:t>Averaging</a:t>
            </a:r>
            <a:r>
              <a:rPr lang="es-PA" dirty="0"/>
              <a:t> </a:t>
            </a:r>
            <a:r>
              <a:rPr lang="es-PA" dirty="0" err="1"/>
              <a:t>over</a:t>
            </a:r>
            <a:r>
              <a:rPr lang="es-PA" dirty="0"/>
              <a:t> </a:t>
            </a:r>
            <a:r>
              <a:rPr lang="es-PA" dirty="0" err="1"/>
              <a:t>clairvoyance</a:t>
            </a:r>
            <a:r>
              <a:rPr lang="es-PA" dirty="0"/>
              <a:t>’ </a:t>
            </a:r>
          </a:p>
          <a:p>
            <a:pPr lvl="1"/>
            <a:r>
              <a:rPr lang="es-PA" dirty="0"/>
              <a:t>Falla porque ignora el estado actual</a:t>
            </a:r>
          </a:p>
          <a:p>
            <a:pPr lvl="1"/>
            <a:r>
              <a:rPr lang="es-PA" dirty="0"/>
              <a:t>Podemos estar en peligro de que el juego termine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17" y="3094955"/>
            <a:ext cx="2962275" cy="2857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134" y="3892640"/>
            <a:ext cx="4371975" cy="819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772" y="1996226"/>
            <a:ext cx="4066665" cy="7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4046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Ajedrez – IBM Deep Blue (retirado) – Derrotó a </a:t>
            </a:r>
            <a:r>
              <a:rPr lang="es-PA" dirty="0" err="1"/>
              <a:t>Garry</a:t>
            </a:r>
            <a:r>
              <a:rPr lang="es-PA" dirty="0"/>
              <a:t> </a:t>
            </a:r>
            <a:r>
              <a:rPr lang="es-PA" dirty="0" err="1"/>
              <a:t>Kasparov</a:t>
            </a:r>
            <a:endParaRPr lang="es-PA" dirty="0"/>
          </a:p>
          <a:p>
            <a:pPr lvl="1"/>
            <a:r>
              <a:rPr lang="es-PA" dirty="0"/>
              <a:t>30 IBM RS/6000 – Búsqueda </a:t>
            </a:r>
            <a:r>
              <a:rPr lang="es-PA" dirty="0" err="1"/>
              <a:t>Alpha</a:t>
            </a:r>
            <a:r>
              <a:rPr lang="es-PA" dirty="0"/>
              <a:t> Beta </a:t>
            </a:r>
          </a:p>
          <a:p>
            <a:pPr lvl="1"/>
            <a:r>
              <a:rPr lang="es-PA" dirty="0"/>
              <a:t>480 procesadores específicos a ajedrez que hacían generación y evaluaban los árboles.</a:t>
            </a:r>
          </a:p>
          <a:p>
            <a:pPr lvl="1"/>
            <a:r>
              <a:rPr lang="es-PA" dirty="0"/>
              <a:t>40 </a:t>
            </a:r>
            <a:r>
              <a:rPr lang="es-PA" dirty="0" err="1"/>
              <a:t>plies</a:t>
            </a:r>
            <a:r>
              <a:rPr lang="es-PA" dirty="0"/>
              <a:t>, 8000 </a:t>
            </a:r>
            <a:r>
              <a:rPr lang="es-PA" dirty="0" err="1"/>
              <a:t>caract</a:t>
            </a:r>
            <a:r>
              <a:rPr lang="es-PA" dirty="0"/>
              <a:t>. De la función de evaluación</a:t>
            </a:r>
          </a:p>
          <a:p>
            <a:pPr lvl="1"/>
            <a:r>
              <a:rPr lang="es-PA" dirty="0"/>
              <a:t>Libro de 4000 posiciones y DB de 700k </a:t>
            </a:r>
            <a:r>
              <a:rPr lang="es-PA" dirty="0" err="1"/>
              <a:t>granmaestros</a:t>
            </a:r>
            <a:endParaRPr lang="es-PA" dirty="0"/>
          </a:p>
          <a:p>
            <a:pPr lvl="1"/>
            <a:r>
              <a:rPr lang="es-PA" dirty="0" err="1"/>
              <a:t>Null</a:t>
            </a:r>
            <a:r>
              <a:rPr lang="es-PA" dirty="0"/>
              <a:t> </a:t>
            </a:r>
            <a:r>
              <a:rPr lang="es-PA" dirty="0" err="1"/>
              <a:t>Move</a:t>
            </a:r>
            <a:r>
              <a:rPr lang="es-PA" dirty="0"/>
              <a:t>: disminuye las veces que hace alfa-beta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 err="1"/>
              <a:t>Futility</a:t>
            </a:r>
            <a:r>
              <a:rPr lang="es-PA" dirty="0"/>
              <a:t> </a:t>
            </a:r>
            <a:r>
              <a:rPr lang="es-PA" dirty="0" err="1"/>
              <a:t>Pruning</a:t>
            </a:r>
            <a:r>
              <a:rPr lang="es-PA" dirty="0"/>
              <a:t>: decide que movimientos causarán beta </a:t>
            </a:r>
            <a:r>
              <a:rPr lang="es-PA" dirty="0" err="1"/>
              <a:t>cuttoff</a:t>
            </a:r>
            <a:endParaRPr lang="es-PA" dirty="0"/>
          </a:p>
          <a:p>
            <a:r>
              <a:rPr lang="es-PA" dirty="0"/>
              <a:t>HYDRA</a:t>
            </a:r>
          </a:p>
          <a:p>
            <a:pPr lvl="1"/>
            <a:r>
              <a:rPr lang="es-PA" dirty="0"/>
              <a:t>Sucesor de Deep Blue</a:t>
            </a:r>
          </a:p>
          <a:p>
            <a:pPr lvl="1"/>
            <a:r>
              <a:rPr lang="es-PA" dirty="0"/>
              <a:t>Procesador de 64-bit con 1 Gb/</a:t>
            </a:r>
            <a:r>
              <a:rPr lang="es-PA" dirty="0" err="1"/>
              <a:t>proc</a:t>
            </a:r>
            <a:r>
              <a:rPr lang="es-PA" dirty="0"/>
              <a:t> con </a:t>
            </a:r>
            <a:r>
              <a:rPr lang="es-PA" dirty="0" err="1"/>
              <a:t>FPGAs</a:t>
            </a:r>
            <a:endParaRPr lang="es-PA" dirty="0"/>
          </a:p>
          <a:p>
            <a:pPr lvl="1"/>
            <a:r>
              <a:rPr lang="es-PA" dirty="0"/>
              <a:t>18 </a:t>
            </a:r>
            <a:r>
              <a:rPr lang="es-PA" dirty="0" err="1"/>
              <a:t>ply</a:t>
            </a:r>
            <a:endParaRPr lang="es-PA" dirty="0"/>
          </a:p>
          <a:p>
            <a:r>
              <a:rPr lang="es-PA" dirty="0"/>
              <a:t>RYBKA – Ganador del </a:t>
            </a:r>
            <a:r>
              <a:rPr lang="es-PA" dirty="0" err="1"/>
              <a:t>World</a:t>
            </a:r>
            <a:r>
              <a:rPr lang="es-PA" dirty="0"/>
              <a:t> </a:t>
            </a:r>
            <a:r>
              <a:rPr lang="es-PA" dirty="0" err="1"/>
              <a:t>Computer</a:t>
            </a:r>
            <a:r>
              <a:rPr lang="es-PA" dirty="0"/>
              <a:t> </a:t>
            </a:r>
            <a:r>
              <a:rPr lang="es-PA" dirty="0" err="1"/>
              <a:t>Chess</a:t>
            </a:r>
            <a:r>
              <a:rPr lang="es-PA" dirty="0"/>
              <a:t> </a:t>
            </a:r>
            <a:r>
              <a:rPr lang="es-PA" dirty="0" err="1"/>
              <a:t>Championship</a:t>
            </a:r>
            <a:endParaRPr lang="es-PA" dirty="0"/>
          </a:p>
          <a:p>
            <a:pPr lvl="1"/>
            <a:r>
              <a:rPr lang="es-PA" dirty="0"/>
              <a:t>8 </a:t>
            </a:r>
            <a:r>
              <a:rPr lang="es-PA" dirty="0" err="1"/>
              <a:t>core</a:t>
            </a:r>
            <a:r>
              <a:rPr lang="es-PA" dirty="0"/>
              <a:t> 3.2GHz Intel </a:t>
            </a:r>
            <a:r>
              <a:rPr lang="es-PA" dirty="0" err="1"/>
              <a:t>Xeon</a:t>
            </a:r>
            <a:endParaRPr lang="es-PA" dirty="0"/>
          </a:p>
          <a:p>
            <a:pPr lvl="1"/>
            <a:r>
              <a:rPr lang="es-PA" dirty="0"/>
              <a:t>Ventaja en la función de evaluación</a:t>
            </a:r>
          </a:p>
        </p:txBody>
      </p:sp>
      <p:pic>
        <p:nvPicPr>
          <p:cNvPr id="1026" name="Picture 2" descr="Image result for ibm deep b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804" y="151258"/>
            <a:ext cx="3823596" cy="215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9998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Damas – CHINOOK – Jonathan </a:t>
            </a:r>
            <a:r>
              <a:rPr lang="es-PA" dirty="0" err="1"/>
              <a:t>Schaeffer</a:t>
            </a:r>
            <a:endParaRPr lang="es-PA" dirty="0"/>
          </a:p>
          <a:p>
            <a:pPr lvl="1"/>
            <a:r>
              <a:rPr lang="es-PA" dirty="0" err="1"/>
              <a:t>Alpha</a:t>
            </a:r>
            <a:r>
              <a:rPr lang="es-PA" dirty="0"/>
              <a:t> – Beta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Derrota a campeón fácil en 1990</a:t>
            </a:r>
          </a:p>
          <a:p>
            <a:pPr lvl="1"/>
            <a:r>
              <a:rPr lang="es-PA" dirty="0"/>
              <a:t>2007 – [Presente] – Juegos perfectos</a:t>
            </a:r>
          </a:p>
          <a:p>
            <a:pPr lvl="1"/>
            <a:r>
              <a:rPr lang="es-PA" dirty="0"/>
              <a:t>DB 39 trillones de posiciones</a:t>
            </a:r>
          </a:p>
          <a:p>
            <a:r>
              <a:rPr lang="es-PA" dirty="0" err="1"/>
              <a:t>Otello</a:t>
            </a:r>
            <a:r>
              <a:rPr lang="es-PA" dirty="0"/>
              <a:t>/</a:t>
            </a:r>
            <a:r>
              <a:rPr lang="es-PA" dirty="0" err="1"/>
              <a:t>Reversi</a:t>
            </a:r>
            <a:r>
              <a:rPr lang="es-PA" dirty="0"/>
              <a:t> – LOGISTELLO</a:t>
            </a:r>
          </a:p>
          <a:p>
            <a:pPr lvl="1"/>
            <a:r>
              <a:rPr lang="es-PA" dirty="0"/>
              <a:t>Derrota a campeón 2002</a:t>
            </a:r>
          </a:p>
          <a:p>
            <a:pPr lvl="1"/>
            <a:r>
              <a:rPr lang="es-PA" dirty="0"/>
              <a:t>6-1 a favor de PC vs </a:t>
            </a:r>
            <a:r>
              <a:rPr lang="es-PA" dirty="0" err="1"/>
              <a:t>Takeshi</a:t>
            </a:r>
            <a:r>
              <a:rPr lang="es-PA" dirty="0"/>
              <a:t> </a:t>
            </a:r>
            <a:r>
              <a:rPr lang="es-PA" dirty="0" err="1"/>
              <a:t>Murakami</a:t>
            </a:r>
            <a:endParaRPr lang="es-PA" dirty="0"/>
          </a:p>
          <a:p>
            <a:r>
              <a:rPr lang="es-PA" dirty="0" err="1"/>
              <a:t>Backgammon</a:t>
            </a:r>
            <a:r>
              <a:rPr lang="es-PA" dirty="0"/>
              <a:t> – TDGAMON - </a:t>
            </a:r>
            <a:r>
              <a:rPr lang="es-PA" dirty="0" err="1"/>
              <a:t>Gerry</a:t>
            </a:r>
            <a:r>
              <a:rPr lang="es-PA" dirty="0"/>
              <a:t> Tesauro 1992</a:t>
            </a:r>
          </a:p>
          <a:p>
            <a:pPr lvl="1"/>
            <a:r>
              <a:rPr lang="es-PA" dirty="0"/>
              <a:t>Se hablo de mejorar la función objetivo</a:t>
            </a:r>
          </a:p>
          <a:p>
            <a:pPr lvl="1"/>
            <a:r>
              <a:rPr lang="es-PA" dirty="0" err="1"/>
              <a:t>Reinforcement</a:t>
            </a:r>
            <a:r>
              <a:rPr lang="es-PA" dirty="0"/>
              <a:t> </a:t>
            </a:r>
            <a:r>
              <a:rPr lang="es-PA" dirty="0" err="1"/>
              <a:t>Learning</a:t>
            </a:r>
            <a:r>
              <a:rPr lang="es-PA" dirty="0"/>
              <a:t> y Neural Networks</a:t>
            </a:r>
          </a:p>
          <a:p>
            <a:pPr lvl="1"/>
            <a:r>
              <a:rPr lang="es-PA" dirty="0"/>
              <a:t>Después de 1M de juegos contra ella</a:t>
            </a:r>
          </a:p>
        </p:txBody>
      </p:sp>
      <p:pic>
        <p:nvPicPr>
          <p:cNvPr id="2050" name="Picture 2" descr="Image result for Chinook creator jonathan schaef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035" y="119191"/>
            <a:ext cx="3288745" cy="23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ogistel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922" y="2464904"/>
            <a:ext cx="3092957" cy="231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DGAMM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321" y="3392557"/>
            <a:ext cx="3058940" cy="30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1233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Go</a:t>
            </a:r>
            <a:r>
              <a:rPr lang="es-PA" dirty="0"/>
              <a:t> – </a:t>
            </a:r>
            <a:r>
              <a:rPr lang="es-PA" dirty="0" err="1"/>
              <a:t>MoGo</a:t>
            </a:r>
            <a:r>
              <a:rPr lang="es-PA" dirty="0"/>
              <a:t>  - [2017 también </a:t>
            </a:r>
            <a:r>
              <a:rPr lang="es-PA" dirty="0" err="1"/>
              <a:t>AlphaGo</a:t>
            </a:r>
            <a:r>
              <a:rPr lang="es-PA" dirty="0"/>
              <a:t>, no mencionado aquí]</a:t>
            </a:r>
          </a:p>
          <a:p>
            <a:pPr lvl="1"/>
            <a:r>
              <a:rPr lang="es-PA" dirty="0"/>
              <a:t>19 X 19 movimientos permitidos por cada cuadrado</a:t>
            </a:r>
          </a:p>
          <a:p>
            <a:pPr lvl="1"/>
            <a:r>
              <a:rPr lang="es-PA" dirty="0"/>
              <a:t>Demasiado para </a:t>
            </a:r>
            <a:r>
              <a:rPr lang="es-PA" dirty="0" err="1"/>
              <a:t>alpha</a:t>
            </a:r>
            <a:r>
              <a:rPr lang="es-PA" dirty="0"/>
              <a:t>-beta</a:t>
            </a:r>
          </a:p>
          <a:p>
            <a:pPr lvl="1"/>
            <a:r>
              <a:rPr lang="es-PA" dirty="0"/>
              <a:t>Factor de salto de 361</a:t>
            </a:r>
          </a:p>
          <a:p>
            <a:pPr lvl="1"/>
            <a:r>
              <a:rPr lang="es-PA" dirty="0"/>
              <a:t>Monte Carlo </a:t>
            </a:r>
            <a:r>
              <a:rPr lang="es-PA" dirty="0" err="1"/>
              <a:t>rollouts</a:t>
            </a:r>
            <a:endParaRPr lang="es-PA" dirty="0"/>
          </a:p>
          <a:p>
            <a:pPr lvl="1"/>
            <a:r>
              <a:rPr lang="es-PA" dirty="0"/>
              <a:t>El truco es decidir que movimiento hace el </a:t>
            </a:r>
            <a:r>
              <a:rPr lang="es-PA" dirty="0" err="1"/>
              <a:t>rollout</a:t>
            </a:r>
            <a:endParaRPr lang="es-PA" dirty="0"/>
          </a:p>
          <a:p>
            <a:pPr lvl="1"/>
            <a:r>
              <a:rPr lang="es-PA" dirty="0"/>
              <a:t>No hay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/>
              <a:t>Se uso un método llamado UCT</a:t>
            </a:r>
          </a:p>
          <a:p>
            <a:pPr lvl="2"/>
            <a:r>
              <a:rPr lang="es-PA" dirty="0" err="1"/>
              <a:t>Upper</a:t>
            </a:r>
            <a:r>
              <a:rPr lang="es-PA" dirty="0"/>
              <a:t> </a:t>
            </a:r>
            <a:r>
              <a:rPr lang="es-PA" dirty="0" err="1"/>
              <a:t>Confident</a:t>
            </a:r>
            <a:r>
              <a:rPr lang="es-PA" dirty="0"/>
              <a:t> </a:t>
            </a:r>
            <a:r>
              <a:rPr lang="es-PA" dirty="0" err="1"/>
              <a:t>Bound</a:t>
            </a:r>
            <a:r>
              <a:rPr lang="es-PA" dirty="0"/>
              <a:t> </a:t>
            </a:r>
            <a:r>
              <a:rPr lang="es-PA" dirty="0" err="1"/>
              <a:t>on</a:t>
            </a:r>
            <a:r>
              <a:rPr lang="es-PA" dirty="0"/>
              <a:t> </a:t>
            </a:r>
            <a:r>
              <a:rPr lang="es-PA" dirty="0" err="1"/>
              <a:t>Trees</a:t>
            </a:r>
            <a:endParaRPr lang="es-PA" dirty="0"/>
          </a:p>
          <a:p>
            <a:pPr lvl="2"/>
            <a:r>
              <a:rPr lang="es-PA" dirty="0"/>
              <a:t>Movimientos aleatorios las primeras iteraciones</a:t>
            </a:r>
          </a:p>
          <a:p>
            <a:pPr lvl="2"/>
            <a:r>
              <a:rPr lang="es-PA" dirty="0"/>
              <a:t>Este proceso llevaba a ganar</a:t>
            </a:r>
          </a:p>
          <a:p>
            <a:pPr lvl="2"/>
            <a:r>
              <a:rPr lang="es-PA" dirty="0"/>
              <a:t>‘</a:t>
            </a:r>
            <a:r>
              <a:rPr lang="es-PA" dirty="0" err="1"/>
              <a:t>Knowledge</a:t>
            </a:r>
            <a:r>
              <a:rPr lang="es-PA" dirty="0"/>
              <a:t> </a:t>
            </a:r>
            <a:r>
              <a:rPr lang="es-PA" dirty="0" err="1"/>
              <a:t>based</a:t>
            </a:r>
            <a:r>
              <a:rPr lang="es-PA" dirty="0"/>
              <a:t> rules’</a:t>
            </a:r>
          </a:p>
          <a:p>
            <a:pPr lvl="2"/>
            <a:r>
              <a:rPr lang="es-PA" dirty="0"/>
              <a:t>‘</a:t>
            </a:r>
            <a:r>
              <a:rPr lang="es-PA" dirty="0" err="1"/>
              <a:t>Limited</a:t>
            </a:r>
            <a:r>
              <a:rPr lang="es-PA" dirty="0"/>
              <a:t> Local </a:t>
            </a:r>
            <a:r>
              <a:rPr lang="es-PA" dirty="0" err="1"/>
              <a:t>Search</a:t>
            </a:r>
            <a:r>
              <a:rPr lang="es-PA" dirty="0"/>
              <a:t>’</a:t>
            </a:r>
          </a:p>
        </p:txBody>
      </p:sp>
      <p:pic>
        <p:nvPicPr>
          <p:cNvPr id="3074" name="Picture 2" descr="Image result for Go MoGo Monte Car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65" y="437030"/>
            <a:ext cx="3463235" cy="206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Go MoGo Monte Car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65" y="2871882"/>
            <a:ext cx="3031297" cy="2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0467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Bridge – Programa Bridge </a:t>
            </a:r>
            <a:r>
              <a:rPr lang="es-PA" dirty="0" err="1"/>
              <a:t>Baron</a:t>
            </a:r>
            <a:r>
              <a:rPr lang="es-PA" dirty="0"/>
              <a:t> – </a:t>
            </a:r>
            <a:r>
              <a:rPr lang="es-PA" dirty="0" err="1"/>
              <a:t>GIB’s</a:t>
            </a:r>
            <a:endParaRPr lang="es-PA" dirty="0"/>
          </a:p>
          <a:p>
            <a:pPr lvl="1"/>
            <a:r>
              <a:rPr lang="es-PA" dirty="0"/>
              <a:t>Multijugador</a:t>
            </a:r>
          </a:p>
          <a:p>
            <a:pPr lvl="1"/>
            <a:r>
              <a:rPr lang="es-PA" dirty="0"/>
              <a:t>Parcialmente observable</a:t>
            </a:r>
          </a:p>
          <a:p>
            <a:pPr lvl="1"/>
            <a:r>
              <a:rPr lang="es-PA" dirty="0"/>
              <a:t>4 jugadores, 2 parejas</a:t>
            </a:r>
          </a:p>
          <a:p>
            <a:pPr lvl="1"/>
            <a:r>
              <a:rPr lang="es-PA" dirty="0"/>
              <a:t>Requiere comunicación, tener información, pesos y probabilidades</a:t>
            </a:r>
          </a:p>
          <a:p>
            <a:pPr lvl="1"/>
            <a:r>
              <a:rPr lang="es-PA" dirty="0" err="1"/>
              <a:t>Finessing</a:t>
            </a:r>
            <a:r>
              <a:rPr lang="es-PA" dirty="0"/>
              <a:t>, </a:t>
            </a:r>
            <a:r>
              <a:rPr lang="es-PA" dirty="0" err="1"/>
              <a:t>squeezing</a:t>
            </a:r>
            <a:r>
              <a:rPr lang="es-PA" dirty="0"/>
              <a:t> (técnicas de bridge)</a:t>
            </a:r>
          </a:p>
          <a:p>
            <a:pPr lvl="1"/>
            <a:r>
              <a:rPr lang="es-PA" dirty="0"/>
              <a:t>Monte </a:t>
            </a:r>
            <a:r>
              <a:rPr lang="es-PA" dirty="0" err="1"/>
              <a:t>carlo</a:t>
            </a:r>
            <a:endParaRPr lang="es-PA" dirty="0"/>
          </a:p>
          <a:p>
            <a:pPr lvl="1"/>
            <a:r>
              <a:rPr lang="es-PA" dirty="0" err="1"/>
              <a:t>Explanation</a:t>
            </a:r>
            <a:r>
              <a:rPr lang="es-PA" dirty="0"/>
              <a:t> </a:t>
            </a:r>
            <a:r>
              <a:rPr lang="es-PA" dirty="0" err="1"/>
              <a:t>Based</a:t>
            </a:r>
            <a:r>
              <a:rPr lang="es-PA" dirty="0"/>
              <a:t> </a:t>
            </a:r>
            <a:r>
              <a:rPr lang="es-PA" dirty="0" err="1"/>
              <a:t>Generalization</a:t>
            </a:r>
            <a:endParaRPr lang="es-PA" dirty="0"/>
          </a:p>
          <a:p>
            <a:pPr lvl="1"/>
            <a:r>
              <a:rPr lang="es-PA" dirty="0" err="1"/>
              <a:t>GIBs</a:t>
            </a:r>
            <a:r>
              <a:rPr lang="es-PA" dirty="0"/>
              <a:t> opera mejor que el programa de </a:t>
            </a:r>
            <a:r>
              <a:rPr lang="es-PA" dirty="0" err="1"/>
              <a:t>Kriegspiel</a:t>
            </a:r>
            <a:endParaRPr lang="es-PA" dirty="0"/>
          </a:p>
          <a:p>
            <a:r>
              <a:rPr lang="es-PA" dirty="0" err="1"/>
              <a:t>Scrabble</a:t>
            </a:r>
            <a:r>
              <a:rPr lang="es-PA" dirty="0"/>
              <a:t> – QUACKLE </a:t>
            </a:r>
          </a:p>
          <a:p>
            <a:pPr lvl="1"/>
            <a:r>
              <a:rPr lang="es-PA" dirty="0"/>
              <a:t>Fácil de encontrar con diccionario la palaba de mayor </a:t>
            </a:r>
            <a:r>
              <a:rPr lang="es-PA" dirty="0" err="1"/>
              <a:t>prob</a:t>
            </a:r>
            <a:r>
              <a:rPr lang="es-PA" dirty="0"/>
              <a:t>.</a:t>
            </a:r>
          </a:p>
          <a:p>
            <a:pPr lvl="1"/>
            <a:r>
              <a:rPr lang="es-PA" dirty="0"/>
              <a:t>Parcialmente observable y estocástico</a:t>
            </a:r>
          </a:p>
          <a:p>
            <a:pPr lvl="1"/>
            <a:r>
              <a:rPr lang="es-PA" dirty="0"/>
              <a:t>No se sabe que letra dibujarán los jugadores</a:t>
            </a:r>
          </a:p>
          <a:p>
            <a:pPr lvl="1"/>
            <a:r>
              <a:rPr lang="es-PA" dirty="0"/>
              <a:t>Dificultades combinadas de </a:t>
            </a:r>
            <a:r>
              <a:rPr lang="es-PA" dirty="0" err="1"/>
              <a:t>backgammon</a:t>
            </a:r>
            <a:r>
              <a:rPr lang="es-PA" dirty="0"/>
              <a:t> y bridge</a:t>
            </a:r>
          </a:p>
          <a:p>
            <a:pPr lvl="1"/>
            <a:r>
              <a:rPr lang="es-PA" dirty="0"/>
              <a:t>2006 vence al campeón David </a:t>
            </a:r>
            <a:r>
              <a:rPr lang="es-PA" dirty="0" err="1"/>
              <a:t>Boys</a:t>
            </a:r>
            <a:r>
              <a:rPr lang="es-PA" dirty="0"/>
              <a:t> 3-2</a:t>
            </a:r>
          </a:p>
        </p:txBody>
      </p:sp>
      <p:pic>
        <p:nvPicPr>
          <p:cNvPr id="4098" name="Picture 2" descr="Image result for Bridge Baron computer bridge championsh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211" y="370300"/>
            <a:ext cx="4005120" cy="270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Quackle pro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25" y="3101570"/>
            <a:ext cx="4607775" cy="357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17776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Aproximaciones Alternativas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Algunos juegos son difíciles de llevar </a:t>
            </a:r>
          </a:p>
          <a:p>
            <a:pPr lvl="1"/>
            <a:r>
              <a:rPr lang="es-PA" dirty="0"/>
              <a:t>Se deben de hacer </a:t>
            </a:r>
            <a:r>
              <a:rPr lang="es-PA" dirty="0" err="1"/>
              <a:t>asumsiones</a:t>
            </a:r>
            <a:r>
              <a:rPr lang="es-PA" dirty="0"/>
              <a:t> y aproximaciones</a:t>
            </a:r>
          </a:p>
          <a:p>
            <a:pPr lvl="2"/>
            <a:r>
              <a:rPr lang="es-PA" dirty="0" err="1"/>
              <a:t>Minimax</a:t>
            </a:r>
            <a:endParaRPr lang="es-PA" dirty="0"/>
          </a:p>
          <a:p>
            <a:pPr lvl="2"/>
            <a:r>
              <a:rPr lang="es-PA" dirty="0"/>
              <a:t>Funciones de evaluación</a:t>
            </a:r>
          </a:p>
          <a:p>
            <a:pPr lvl="2"/>
            <a:r>
              <a:rPr lang="es-PA" dirty="0" err="1"/>
              <a:t>Alpha</a:t>
            </a:r>
            <a:r>
              <a:rPr lang="es-PA" dirty="0"/>
              <a:t>-Beta</a:t>
            </a:r>
          </a:p>
          <a:p>
            <a:r>
              <a:rPr lang="es-PA" dirty="0" err="1"/>
              <a:t>Minimax</a:t>
            </a:r>
            <a:r>
              <a:rPr lang="es-PA" dirty="0"/>
              <a:t> Heurístico</a:t>
            </a:r>
          </a:p>
          <a:p>
            <a:pPr lvl="1"/>
            <a:r>
              <a:rPr lang="es-PA" dirty="0"/>
              <a:t>Provee un nodo hijo hasta que las evaluaciones sean correctas</a:t>
            </a:r>
          </a:p>
          <a:p>
            <a:pPr lvl="1"/>
            <a:r>
              <a:rPr lang="es-PA" dirty="0"/>
              <a:t>Podemos llegar a elegir mal un nodo</a:t>
            </a:r>
          </a:p>
          <a:p>
            <a:r>
              <a:rPr lang="es-PA" dirty="0" err="1"/>
              <a:t>Alpha</a:t>
            </a:r>
            <a:r>
              <a:rPr lang="es-PA" dirty="0"/>
              <a:t> Beta</a:t>
            </a:r>
          </a:p>
          <a:p>
            <a:pPr lvl="1"/>
            <a:r>
              <a:rPr lang="es-PA" dirty="0"/>
              <a:t>Selecciona la mejor movida y calcula sus límites</a:t>
            </a:r>
          </a:p>
          <a:p>
            <a:r>
              <a:rPr lang="es-PA" dirty="0"/>
              <a:t>Meta razonamiento</a:t>
            </a:r>
          </a:p>
          <a:p>
            <a:pPr lvl="1"/>
            <a:r>
              <a:rPr lang="es-PA" dirty="0"/>
              <a:t>Realizar todas las computaciones que tengan las mejores decisiones y los mejores costos</a:t>
            </a:r>
          </a:p>
          <a:p>
            <a:pPr lvl="1"/>
            <a:r>
              <a:rPr lang="es-PA"/>
              <a:t>PARADISE – 1980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202" y="1471353"/>
            <a:ext cx="5486198" cy="21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56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1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4100" name="Picture 4" descr="Image result for peter norvig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56" y="2024743"/>
            <a:ext cx="7112972" cy="4028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343065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5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the new Electricity.</a:t>
            </a: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 -Andrew NG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506148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Vimos problemas que eran resueltos por espacio estado</a:t>
            </a:r>
          </a:p>
          <a:p>
            <a:pPr lvl="1"/>
            <a:r>
              <a:rPr lang="es-PA" dirty="0"/>
              <a:t>Heurística, prueba de el objetivo</a:t>
            </a:r>
          </a:p>
          <a:p>
            <a:pPr lvl="1"/>
            <a:r>
              <a:rPr lang="es-PA" dirty="0"/>
              <a:t>Atómico, indivisible</a:t>
            </a:r>
          </a:p>
          <a:p>
            <a:r>
              <a:rPr lang="es-PA" dirty="0"/>
              <a:t>Aquí:  Resolución de problemas más eficiente (CSP)</a:t>
            </a:r>
          </a:p>
          <a:p>
            <a:pPr lvl="1"/>
            <a:r>
              <a:rPr lang="es-PA" dirty="0"/>
              <a:t>Representado por factores para cada estado: grupo de variables y valores</a:t>
            </a:r>
          </a:p>
          <a:p>
            <a:pPr lvl="2"/>
            <a:r>
              <a:rPr lang="es-PA" dirty="0"/>
              <a:t>Solución =  Cuando cada variable alcanza su estado deseado</a:t>
            </a:r>
          </a:p>
          <a:p>
            <a:r>
              <a:rPr lang="es-PA" dirty="0"/>
              <a:t>Toma el estado general en vez del problema específico</a:t>
            </a:r>
          </a:p>
          <a:p>
            <a:r>
              <a:rPr lang="es-PA" dirty="0"/>
              <a:t>Trata de hacer uso de búsqueda pero esta vez eliminando espacios que violen restricciones.</a:t>
            </a:r>
          </a:p>
          <a:p>
            <a:r>
              <a:rPr lang="es-PA" dirty="0"/>
              <a:t>Definiendo Problemas de satisfacción de Restricciones:</a:t>
            </a:r>
          </a:p>
          <a:p>
            <a:pPr lvl="1"/>
            <a:r>
              <a:rPr lang="es-PA" dirty="0"/>
              <a:t>X, D, C</a:t>
            </a:r>
          </a:p>
          <a:p>
            <a:pPr lvl="1"/>
            <a:r>
              <a:rPr lang="es-PA" dirty="0"/>
              <a:t>X = Lista de variables [X1…</a:t>
            </a:r>
            <a:r>
              <a:rPr lang="es-PA" dirty="0" err="1"/>
              <a:t>Xn</a:t>
            </a:r>
            <a:r>
              <a:rPr lang="es-PA" dirty="0"/>
              <a:t>]</a:t>
            </a:r>
          </a:p>
          <a:p>
            <a:pPr lvl="1"/>
            <a:r>
              <a:rPr lang="es-PA" dirty="0"/>
              <a:t>D = Lista de </a:t>
            </a:r>
            <a:r>
              <a:rPr lang="es-PA" dirty="0" err="1"/>
              <a:t>dominions</a:t>
            </a:r>
            <a:r>
              <a:rPr lang="es-PA" dirty="0"/>
              <a:t> [D1… </a:t>
            </a:r>
            <a:r>
              <a:rPr lang="es-PA" dirty="0" err="1"/>
              <a:t>Dn</a:t>
            </a:r>
            <a:r>
              <a:rPr lang="es-PA" dirty="0"/>
              <a:t>]</a:t>
            </a:r>
          </a:p>
          <a:p>
            <a:pPr lvl="1"/>
            <a:r>
              <a:rPr lang="es-PA" dirty="0"/>
              <a:t>C = limitantes  que permiten las combinaciones de valores</a:t>
            </a:r>
          </a:p>
        </p:txBody>
      </p:sp>
    </p:spTree>
    <p:extLst>
      <p:ext uri="{BB962C8B-B14F-4D97-AF65-F5344CB8AC3E}">
        <p14:creationId xmlns:p14="http://schemas.microsoft.com/office/powerpoint/2010/main" val="69140418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Definiendo Problemas de Búsqueda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Dominios Di tienen valores {v1…, </a:t>
            </a:r>
            <a:r>
              <a:rPr lang="es-PA" dirty="0" err="1"/>
              <a:t>vk</a:t>
            </a:r>
            <a:r>
              <a:rPr lang="es-PA" dirty="0"/>
              <a:t>} para Xi.</a:t>
            </a:r>
          </a:p>
          <a:p>
            <a:r>
              <a:rPr lang="es-PA" dirty="0"/>
              <a:t>Las limitantes Ci son pares de &lt;alcance, relación&gt;</a:t>
            </a:r>
          </a:p>
          <a:p>
            <a:pPr lvl="1"/>
            <a:r>
              <a:rPr lang="es-PA" dirty="0"/>
              <a:t>Alcance = </a:t>
            </a:r>
            <a:r>
              <a:rPr lang="es-PA" dirty="0" err="1"/>
              <a:t>tuple</a:t>
            </a:r>
            <a:r>
              <a:rPr lang="es-PA" dirty="0"/>
              <a:t> de variables participando en la relación de constantes</a:t>
            </a:r>
          </a:p>
          <a:p>
            <a:pPr lvl="1"/>
            <a:r>
              <a:rPr lang="es-PA" dirty="0"/>
              <a:t>Relación = representa una lista de valores que satisfacen una constante</a:t>
            </a:r>
          </a:p>
          <a:p>
            <a:pPr lvl="2"/>
            <a:r>
              <a:rPr lang="es-PA" dirty="0"/>
              <a:t>Sí X1, X2 satisfacen {A, B},</a:t>
            </a:r>
          </a:p>
          <a:p>
            <a:pPr lvl="2"/>
            <a:r>
              <a:rPr lang="es-PA" dirty="0"/>
              <a:t>C = {(X1, X2), [(A,B), (B,A)} </a:t>
            </a:r>
            <a:r>
              <a:rPr lang="es-PA" dirty="0" err="1"/>
              <a:t>ó</a:t>
            </a:r>
            <a:r>
              <a:rPr lang="es-PA" dirty="0"/>
              <a:t> {(X1,X2), X1</a:t>
            </a:r>
            <a:r>
              <a:rPr lang="es-PA" dirty="0">
                <a:sym typeface="Symbol" panose="05050102010706020507" pitchFamily="18" charset="2"/>
              </a:rPr>
              <a:t>X2</a:t>
            </a:r>
          </a:p>
          <a:p>
            <a:r>
              <a:rPr lang="es-PA" dirty="0">
                <a:sym typeface="Symbol" panose="05050102010706020507" pitchFamily="18" charset="2"/>
              </a:rPr>
              <a:t>Pare resolver un CSP cada estado debe tener una asignación de valores de variables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{Xi = vi, </a:t>
            </a:r>
            <a:r>
              <a:rPr lang="es-PA" dirty="0" err="1">
                <a:sym typeface="Symbol" panose="05050102010706020507" pitchFamily="18" charset="2"/>
              </a:rPr>
              <a:t>Xj</a:t>
            </a:r>
            <a:r>
              <a:rPr lang="es-PA" dirty="0">
                <a:sym typeface="Symbol" panose="05050102010706020507" pitchFamily="18" charset="2"/>
              </a:rPr>
              <a:t> = </a:t>
            </a:r>
            <a:r>
              <a:rPr lang="es-PA" dirty="0" err="1">
                <a:sym typeface="Symbol" panose="05050102010706020507" pitchFamily="18" charset="2"/>
              </a:rPr>
              <a:t>vj</a:t>
            </a:r>
            <a:r>
              <a:rPr lang="es-PA" dirty="0">
                <a:sym typeface="Symbol" panose="05050102010706020507" pitchFamily="18" charset="2"/>
              </a:rPr>
              <a:t>, …}.  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Asignación legal o consistente = asignación que no viola una característica</a:t>
            </a:r>
          </a:p>
          <a:p>
            <a:pPr lvl="1"/>
            <a:r>
              <a:rPr lang="es-PA" dirty="0"/>
              <a:t>Asignación completa = donde cada variable es asignada y tiene solución consistente</a:t>
            </a:r>
          </a:p>
          <a:p>
            <a:pPr lvl="1"/>
            <a:r>
              <a:rPr lang="es-PA" dirty="0"/>
              <a:t>Asignación parcial = asigna algunos valores a algunas variables</a:t>
            </a:r>
          </a:p>
        </p:txBody>
      </p:sp>
    </p:spTree>
    <p:extLst>
      <p:ext uri="{BB962C8B-B14F-4D97-AF65-F5344CB8AC3E}">
        <p14:creationId xmlns:p14="http://schemas.microsoft.com/office/powerpoint/2010/main" val="114797146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Ejemplo Coloreando un Mapa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843149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Si deseamos colorear por áreas… </a:t>
            </a:r>
          </a:p>
          <a:p>
            <a:pPr lvl="1"/>
            <a:r>
              <a:rPr lang="es-PA" dirty="0"/>
              <a:t>Rojo, verde, azul y regiones cercanas no repiten color</a:t>
            </a:r>
          </a:p>
          <a:p>
            <a:r>
              <a:rPr lang="es-PA" dirty="0"/>
              <a:t>Formulación del problema</a:t>
            </a:r>
          </a:p>
          <a:p>
            <a:pPr lvl="1"/>
            <a:r>
              <a:rPr lang="es-PA" dirty="0"/>
              <a:t>X = {WA, NT, SA, Q, NSW, V, T}</a:t>
            </a:r>
          </a:p>
          <a:p>
            <a:pPr lvl="1"/>
            <a:r>
              <a:rPr lang="es-PA" dirty="0"/>
              <a:t>Di = {rojo, verde, azul}</a:t>
            </a:r>
          </a:p>
          <a:p>
            <a:r>
              <a:rPr lang="es-PA" dirty="0"/>
              <a:t>9 limitantes</a:t>
            </a:r>
          </a:p>
          <a:p>
            <a:pPr lvl="1"/>
            <a:r>
              <a:rPr lang="es-PA" dirty="0"/>
              <a:t>C = {SA</a:t>
            </a:r>
            <a:r>
              <a:rPr lang="es-PA" dirty="0">
                <a:sym typeface="Symbol" panose="05050102010706020507" pitchFamily="18" charset="2"/>
              </a:rPr>
              <a:t>WA, SANT, SAQ, SANSW, SAV, 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NT WA, NTQ, Q NSW, NSWV}</a:t>
            </a:r>
          </a:p>
          <a:p>
            <a:pPr lvl="2"/>
            <a:r>
              <a:rPr lang="es-PA" dirty="0">
                <a:sym typeface="Symbol" panose="05050102010706020507" pitchFamily="18" charset="2"/>
              </a:rPr>
              <a:t>SA  WA es lo mismo a {(SA,WA), SAWA}</a:t>
            </a:r>
          </a:p>
          <a:p>
            <a:pPr lvl="3"/>
            <a:r>
              <a:rPr lang="es-PA" dirty="0">
                <a:sym typeface="Symbol" panose="05050102010706020507" pitchFamily="18" charset="2"/>
              </a:rPr>
              <a:t>{(rojo, verde), (rojo, azul), (verde, rojo), </a:t>
            </a:r>
          </a:p>
          <a:p>
            <a:pPr lvl="3"/>
            <a:r>
              <a:rPr lang="es-PA" dirty="0">
                <a:sym typeface="Symbol" panose="05050102010706020507" pitchFamily="18" charset="2"/>
              </a:rPr>
              <a:t>(verde, azul), (azul, rojo), (azul, verde)}</a:t>
            </a:r>
          </a:p>
          <a:p>
            <a:r>
              <a:rPr lang="es-PA" dirty="0">
                <a:sym typeface="Symbol" panose="05050102010706020507" pitchFamily="18" charset="2"/>
              </a:rPr>
              <a:t>Soluciones (1 de ellas)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{WA = rojo, NT=verde, Q =rojo, NSW = verde, V = rojo, SA = azul, T = rojo}</a:t>
            </a:r>
          </a:p>
          <a:p>
            <a:r>
              <a:rPr lang="es-PA" dirty="0">
                <a:sym typeface="Symbol" panose="05050102010706020507" pitchFamily="18" charset="2"/>
              </a:rPr>
              <a:t>También se puede representar por una gráfica de limitantes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890" y="771088"/>
            <a:ext cx="4650509" cy="1988679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993477" y="2871884"/>
            <a:ext cx="5855906" cy="2805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Porqué representar un CSP</a:t>
            </a:r>
          </a:p>
          <a:p>
            <a:pPr lvl="1"/>
            <a:r>
              <a:rPr lang="es-PA" dirty="0"/>
              <a:t>Fácil diseñar un problema vs SP</a:t>
            </a:r>
          </a:p>
          <a:p>
            <a:pPr lvl="1"/>
            <a:r>
              <a:rPr lang="es-PA" dirty="0"/>
              <a:t>Más rápidos que espacio estado (elimina)</a:t>
            </a:r>
          </a:p>
          <a:p>
            <a:pPr lvl="2"/>
            <a:r>
              <a:rPr lang="es-PA" dirty="0"/>
              <a:t>{SA = azul} 3^5 a 2^5 asignaciones</a:t>
            </a:r>
          </a:p>
          <a:p>
            <a:pPr lvl="1"/>
            <a:r>
              <a:rPr lang="es-PA" dirty="0" err="1"/>
              <a:t>Asignacions</a:t>
            </a:r>
            <a:r>
              <a:rPr lang="es-PA" dirty="0"/>
              <a:t> parciales no son una solución</a:t>
            </a:r>
          </a:p>
        </p:txBody>
      </p:sp>
    </p:spTree>
    <p:extLst>
      <p:ext uri="{BB962C8B-B14F-4D97-AF65-F5344CB8AC3E}">
        <p14:creationId xmlns:p14="http://schemas.microsoft.com/office/powerpoint/2010/main" val="350950516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Ejemplo Ensamblaje en Fábrica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2428" y="1471353"/>
                <a:ext cx="9300172" cy="518137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s-PA" dirty="0"/>
                  <a:t>Cada tarea de la línea de ensamble es una variable</a:t>
                </a:r>
              </a:p>
              <a:p>
                <a:r>
                  <a:rPr lang="es-PA" dirty="0"/>
                  <a:t>valor = es el tiempo de la tarea</a:t>
                </a:r>
              </a:p>
              <a:p>
                <a:r>
                  <a:rPr lang="es-PA" dirty="0"/>
                  <a:t>Limitante = cada tarea debe ejecutarse una tras otra</a:t>
                </a:r>
              </a:p>
              <a:p>
                <a:pPr lvl="1"/>
                <a:r>
                  <a:rPr lang="es-PA" dirty="0"/>
                  <a:t>Rueda antes de chasis</a:t>
                </a:r>
              </a:p>
              <a:p>
                <a:r>
                  <a:rPr lang="es-PA" dirty="0" err="1"/>
                  <a:t>p.e</a:t>
                </a:r>
                <a:r>
                  <a:rPr lang="es-PA" dirty="0"/>
                  <a:t>. si son 15 tareas: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sz="1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= {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𝐼𝑛𝑠𝑝𝑒𝑐𝑡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PA" sz="1400" dirty="0"/>
              </a:p>
              <a:p>
                <a:r>
                  <a:rPr lang="es-PA" dirty="0"/>
                  <a:t>Limitantes en este caso son de </a:t>
                </a:r>
                <a:r>
                  <a:rPr lang="es-PA" dirty="0" err="1"/>
                  <a:t>precendencia</a:t>
                </a:r>
                <a:r>
                  <a:rPr lang="es-PA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PA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/>
              </a:p>
              <a:p>
                <a:r>
                  <a:rPr lang="es-PA" dirty="0"/>
                  <a:t>Digamos que hay que apretar la rueda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/>
              </a:p>
              <a:p>
                <a:r>
                  <a:rPr lang="es-PA" dirty="0"/>
                  <a:t>Una limitante disyuntiva sería si tienen que usar más de 1 persona la herramienta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s-PA" dirty="0"/>
                  <a:t> 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Parece </a:t>
                </a:r>
                <a:r>
                  <a:rPr lang="es-PA" dirty="0" err="1"/>
                  <a:t>compicado</a:t>
                </a:r>
                <a:r>
                  <a:rPr lang="es-PA" dirty="0"/>
                  <a:t> pero reduce selecciones</a:t>
                </a:r>
              </a:p>
              <a:p>
                <a:pPr lvl="1"/>
                <a:r>
                  <a:rPr lang="es-PA" dirty="0"/>
                  <a:t>Se necesita una tarea de inspección de </a:t>
                </a:r>
                <a:r>
                  <a:rPr lang="es-PA" dirty="0" err="1"/>
                  <a:t>X+dx</a:t>
                </a:r>
                <a:r>
                  <a:rPr lang="es-PA" dirty="0"/>
                  <a:t> &lt;= </a:t>
                </a:r>
                <a:r>
                  <a:rPr lang="es-PA" dirty="0" err="1"/>
                  <a:t>Inspect</a:t>
                </a:r>
                <a:r>
                  <a:rPr lang="es-PA" dirty="0"/>
                  <a:t>.</a:t>
                </a:r>
              </a:p>
              <a:p>
                <a:r>
                  <a:rPr lang="es-PA" dirty="0"/>
                  <a:t>Digamos que lo requerimos en 30 min Di = [1,2,3,…,27]</a:t>
                </a:r>
              </a:p>
              <a:p>
                <a:pPr lvl="1"/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28" y="1471353"/>
                <a:ext cx="9300172" cy="5181374"/>
              </a:xfrm>
              <a:blipFill>
                <a:blip r:embed="rId2"/>
                <a:stretch>
                  <a:fillRect l="-131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contenido 2"/>
          <p:cNvSpPr txBox="1">
            <a:spLocks/>
          </p:cNvSpPr>
          <p:nvPr/>
        </p:nvSpPr>
        <p:spPr>
          <a:xfrm>
            <a:off x="7785868" y="5093706"/>
            <a:ext cx="4567306" cy="210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Dependiendo del tipo de problema</a:t>
            </a:r>
          </a:p>
          <a:p>
            <a:r>
              <a:rPr lang="es-PA" dirty="0"/>
              <a:t>CSP puede complicar algo que</a:t>
            </a:r>
          </a:p>
          <a:p>
            <a:r>
              <a:rPr lang="es-PA" dirty="0"/>
              <a:t>En búsqueda sea sencillo</a:t>
            </a:r>
          </a:p>
        </p:txBody>
      </p:sp>
    </p:spTree>
    <p:extLst>
      <p:ext uri="{BB962C8B-B14F-4D97-AF65-F5344CB8AC3E}">
        <p14:creationId xmlns:p14="http://schemas.microsoft.com/office/powerpoint/2010/main" val="18040404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CSP es para variables discretas, dominios finitos.</a:t>
            </a:r>
          </a:p>
          <a:p>
            <a:pPr lvl="1"/>
            <a:r>
              <a:rPr lang="es-PA" dirty="0"/>
              <a:t>8 reinas, Q1@Q8 = variables, Di={1,2…8}</a:t>
            </a:r>
          </a:p>
          <a:p>
            <a:r>
              <a:rPr lang="es-PA" dirty="0"/>
              <a:t>Un dominio discreto puede ser infinito</a:t>
            </a:r>
          </a:p>
          <a:p>
            <a:pPr lvl="1"/>
            <a:r>
              <a:rPr lang="es-PA" dirty="0"/>
              <a:t>No ubicamos un tiempo de finalización</a:t>
            </a:r>
          </a:p>
          <a:p>
            <a:r>
              <a:rPr lang="es-PA" dirty="0"/>
              <a:t>Debe haber un lenguaje limitado </a:t>
            </a:r>
            <a:r>
              <a:rPr lang="es-PA" dirty="0" err="1"/>
              <a:t>apra</a:t>
            </a:r>
            <a:r>
              <a:rPr lang="es-PA" dirty="0"/>
              <a:t> entender restricciones</a:t>
            </a:r>
          </a:p>
          <a:p>
            <a:pPr lvl="1"/>
            <a:r>
              <a:rPr lang="es-PA" dirty="0"/>
              <a:t>T1 + d1 &lt; T2</a:t>
            </a:r>
          </a:p>
          <a:p>
            <a:r>
              <a:rPr lang="es-PA" dirty="0"/>
              <a:t>Existen soluciones especiales para restricciones limitadas</a:t>
            </a:r>
          </a:p>
          <a:p>
            <a:r>
              <a:rPr lang="es-PA" dirty="0"/>
              <a:t>Algoritmos no lineales necesitan de restricciones no lineales</a:t>
            </a:r>
          </a:p>
          <a:p>
            <a:r>
              <a:rPr lang="es-PA" dirty="0"/>
              <a:t>Restricciones continuas son comunes en problemas reales</a:t>
            </a:r>
          </a:p>
          <a:p>
            <a:pPr lvl="1"/>
            <a:r>
              <a:rPr lang="es-PA" dirty="0"/>
              <a:t>Tiempo de inicio y fin de experimentos en el Hubble</a:t>
            </a:r>
          </a:p>
          <a:p>
            <a:r>
              <a:rPr lang="es-PA" dirty="0"/>
              <a:t>Programación lineal son un </a:t>
            </a:r>
            <a:r>
              <a:rPr lang="es-PA" dirty="0" err="1"/>
              <a:t>ejeplo</a:t>
            </a:r>
            <a:r>
              <a:rPr lang="es-PA" dirty="0"/>
              <a:t> de CSP de dominio continuo</a:t>
            </a:r>
          </a:p>
        </p:txBody>
      </p:sp>
    </p:spTree>
    <p:extLst>
      <p:ext uri="{BB962C8B-B14F-4D97-AF65-F5344CB8AC3E}">
        <p14:creationId xmlns:p14="http://schemas.microsoft.com/office/powerpoint/2010/main" val="335575132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Restricción más común es la limitante unaria</a:t>
            </a:r>
          </a:p>
          <a:p>
            <a:pPr lvl="1"/>
            <a:r>
              <a:rPr lang="es-PA" dirty="0"/>
              <a:t>Restringe el valor a una sola variable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 del mapa en </a:t>
            </a:r>
            <a:r>
              <a:rPr lang="es-PA" dirty="0" err="1"/>
              <a:t>SA</a:t>
            </a:r>
            <a:r>
              <a:rPr lang="es-PA" dirty="0" err="1">
                <a:sym typeface="Symbol" panose="05050102010706020507" pitchFamily="18" charset="2"/>
              </a:rPr>
              <a:t></a:t>
            </a:r>
            <a:r>
              <a:rPr lang="es-PA" dirty="0" err="1"/>
              <a:t>verde</a:t>
            </a:r>
            <a:endParaRPr lang="es-PA" dirty="0"/>
          </a:p>
          <a:p>
            <a:r>
              <a:rPr lang="es-PA" dirty="0"/>
              <a:t>Restricción binaria relaciona dos variables SA</a:t>
            </a:r>
            <a:r>
              <a:rPr lang="es-PA" dirty="0">
                <a:sym typeface="Symbol" panose="05050102010706020507" pitchFamily="18" charset="2"/>
              </a:rPr>
              <a:t></a:t>
            </a:r>
            <a:r>
              <a:rPr lang="es-PA" dirty="0"/>
              <a:t>NSW</a:t>
            </a:r>
          </a:p>
          <a:p>
            <a:pPr lvl="1"/>
            <a:r>
              <a:rPr lang="es-PA" dirty="0"/>
              <a:t>Como en la gráfica</a:t>
            </a:r>
          </a:p>
          <a:p>
            <a:pPr lvl="1"/>
            <a:r>
              <a:rPr lang="es-PA" dirty="0"/>
              <a:t>Pero podemos definir restricciones de más altas dimensiones</a:t>
            </a:r>
          </a:p>
          <a:p>
            <a:r>
              <a:rPr lang="es-PA" dirty="0"/>
              <a:t>Restricción global es aquella que envuelve números arbitrarios</a:t>
            </a:r>
          </a:p>
          <a:p>
            <a:pPr lvl="1"/>
            <a:r>
              <a:rPr lang="es-PA" dirty="0" err="1"/>
              <a:t>Alldiff</a:t>
            </a:r>
            <a:r>
              <a:rPr lang="es-PA" dirty="0"/>
              <a:t> = todas las variables involucradas tienen diferentes valores</a:t>
            </a:r>
          </a:p>
          <a:p>
            <a:pPr lvl="1"/>
            <a:r>
              <a:rPr lang="es-PA" dirty="0"/>
              <a:t>Sudoku</a:t>
            </a:r>
          </a:p>
          <a:p>
            <a:pPr lvl="1"/>
            <a:r>
              <a:rPr lang="es-PA" dirty="0"/>
              <a:t>Problemas </a:t>
            </a:r>
            <a:r>
              <a:rPr lang="es-PA" dirty="0" err="1"/>
              <a:t>criptaritmicos</a:t>
            </a:r>
            <a:endParaRPr lang="es-PA" dirty="0"/>
          </a:p>
          <a:p>
            <a:pPr lvl="2"/>
            <a:r>
              <a:rPr lang="es-PA" dirty="0"/>
              <a:t>Letras representa diferentes dígitos</a:t>
            </a:r>
          </a:p>
          <a:p>
            <a:pPr lvl="2"/>
            <a:r>
              <a:rPr lang="es-PA" dirty="0" err="1"/>
              <a:t>Cxx</a:t>
            </a:r>
            <a:r>
              <a:rPr lang="es-PA" dirty="0"/>
              <a:t> son variables auxiliares (</a:t>
            </a:r>
            <a:r>
              <a:rPr lang="es-PA" dirty="0" err="1"/>
              <a:t>carry</a:t>
            </a:r>
            <a:r>
              <a:rPr lang="es-PA" dirty="0"/>
              <a:t>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836" y="1471353"/>
            <a:ext cx="5199306" cy="202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701" y="4987636"/>
            <a:ext cx="3747448" cy="149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143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Otra manera es construir </a:t>
            </a:r>
            <a:r>
              <a:rPr lang="es-PA" dirty="0" err="1"/>
              <a:t>uan</a:t>
            </a:r>
            <a:r>
              <a:rPr lang="es-PA" dirty="0"/>
              <a:t> gráfica dual para representar un problema n-CSP</a:t>
            </a:r>
          </a:p>
          <a:p>
            <a:pPr lvl="1"/>
            <a:r>
              <a:rPr lang="es-PA" dirty="0"/>
              <a:t>{X,Y,Z}</a:t>
            </a:r>
          </a:p>
          <a:p>
            <a:pPr lvl="1"/>
            <a:r>
              <a:rPr lang="es-PA" dirty="0"/>
              <a:t>{(X,Y,Z,C1) y {(X,Y,Z,C2)}</a:t>
            </a:r>
          </a:p>
          <a:p>
            <a:pPr lvl="1"/>
            <a:r>
              <a:rPr lang="es-PA" dirty="0"/>
              <a:t>Variables = {C1,C2}</a:t>
            </a:r>
          </a:p>
          <a:p>
            <a:r>
              <a:rPr lang="es-PA" dirty="0"/>
              <a:t>Se prefiere restricción global vs una </a:t>
            </a:r>
            <a:r>
              <a:rPr lang="es-PA" dirty="0" err="1"/>
              <a:t>Alldiff</a:t>
            </a:r>
            <a:r>
              <a:rPr lang="es-PA" dirty="0"/>
              <a:t> porque:</a:t>
            </a:r>
          </a:p>
          <a:p>
            <a:pPr lvl="1"/>
            <a:r>
              <a:rPr lang="es-PA" dirty="0"/>
              <a:t>Es fácil y menos propensa a error</a:t>
            </a:r>
          </a:p>
          <a:p>
            <a:pPr lvl="1"/>
            <a:r>
              <a:rPr lang="es-PA" dirty="0"/>
              <a:t>Es posible realizar un algoritmo de inferencia</a:t>
            </a:r>
          </a:p>
          <a:p>
            <a:r>
              <a:rPr lang="es-PA" dirty="0"/>
              <a:t>Muchos problemas reales tienen restricciones optimizadas preferenciales</a:t>
            </a:r>
          </a:p>
          <a:p>
            <a:pPr lvl="1"/>
            <a:r>
              <a:rPr lang="es-PA" dirty="0"/>
              <a:t>Clases de universidad (agendar horarios)</a:t>
            </a:r>
          </a:p>
        </p:txBody>
      </p:sp>
    </p:spTree>
    <p:extLst>
      <p:ext uri="{BB962C8B-B14F-4D97-AF65-F5344CB8AC3E}">
        <p14:creationId xmlns:p14="http://schemas.microsoft.com/office/powerpoint/2010/main" val="9732551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En espacio estado solo se hace búsqueda</a:t>
            </a:r>
          </a:p>
          <a:p>
            <a:r>
              <a:rPr lang="es-PA" dirty="0"/>
              <a:t>En CSP</a:t>
            </a:r>
          </a:p>
          <a:p>
            <a:pPr lvl="1"/>
            <a:r>
              <a:rPr lang="es-PA" dirty="0"/>
              <a:t>Se puede buscar (asignación de variables a posibilidades)</a:t>
            </a:r>
          </a:p>
          <a:p>
            <a:pPr lvl="1"/>
            <a:r>
              <a:rPr lang="es-PA" dirty="0"/>
              <a:t>Realizar algún tipo de inferencia (propagación de la restricción)</a:t>
            </a:r>
          </a:p>
          <a:p>
            <a:pPr lvl="2"/>
            <a:r>
              <a:rPr lang="es-PA" dirty="0"/>
              <a:t>Reducir la restricción de una variable reduce los valores de otra</a:t>
            </a:r>
          </a:p>
          <a:p>
            <a:pPr lvl="1"/>
            <a:r>
              <a:rPr lang="es-PA" dirty="0"/>
              <a:t>Hay consistencia local</a:t>
            </a:r>
          </a:p>
          <a:p>
            <a:pPr lvl="2"/>
            <a:r>
              <a:rPr lang="es-PA" dirty="0"/>
              <a:t>Si se trata como gráfica y cada restricción binaria como un arco se pueden eliminar inconsistencias de la gráfica.</a:t>
            </a:r>
          </a:p>
          <a:p>
            <a:r>
              <a:rPr lang="es-PA" dirty="0"/>
              <a:t>Consistencia del nodo</a:t>
            </a:r>
          </a:p>
          <a:p>
            <a:pPr lvl="1"/>
            <a:r>
              <a:rPr lang="es-PA" dirty="0"/>
              <a:t>Los valores de la variable del dominio satisfacen las restricciones unarias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. Para SA en colorear el mapa empezamos con {rojo, verde, azul}</a:t>
            </a:r>
          </a:p>
          <a:p>
            <a:pPr lvl="1"/>
            <a:r>
              <a:rPr lang="es-PA" dirty="0"/>
              <a:t>Como no puede ser verde se termina en {rojo, azul}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632"/>
          <a:stretch/>
        </p:blipFill>
        <p:spPr>
          <a:xfrm>
            <a:off x="9749307" y="4705846"/>
            <a:ext cx="2295835" cy="198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8511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Consistencia de Arco</a:t>
            </a:r>
          </a:p>
          <a:p>
            <a:pPr lvl="1"/>
            <a:r>
              <a:rPr lang="es-PA" dirty="0"/>
              <a:t>Si cada valor en su dominio satisface las restricciones binarias.  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Y = X^2. {(</a:t>
            </a:r>
            <a:r>
              <a:rPr lang="es-PA" dirty="0" err="1"/>
              <a:t>x,y</a:t>
            </a:r>
            <a:r>
              <a:rPr lang="es-PA" dirty="0"/>
              <a:t>), {(0,0), (1,1), (2,4), (3,9)}}</a:t>
            </a:r>
          </a:p>
          <a:p>
            <a:pPr lvl="1"/>
            <a:r>
              <a:rPr lang="es-PA" dirty="0"/>
              <a:t>Dominio X = {0,1,2,3}, Dominio Y = {0,1,4,9}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(SA, WA)</a:t>
            </a:r>
          </a:p>
          <a:p>
            <a:pPr lvl="2"/>
            <a:r>
              <a:rPr lang="es-PA" dirty="0"/>
              <a:t>{(</a:t>
            </a:r>
            <a:r>
              <a:rPr lang="es-PA" dirty="0" err="1"/>
              <a:t>r,v</a:t>
            </a:r>
            <a:r>
              <a:rPr lang="es-PA" dirty="0"/>
              <a:t>), (</a:t>
            </a:r>
            <a:r>
              <a:rPr lang="es-PA" dirty="0" err="1"/>
              <a:t>r,a</a:t>
            </a:r>
            <a:r>
              <a:rPr lang="es-PA" dirty="0"/>
              <a:t>), (</a:t>
            </a:r>
            <a:r>
              <a:rPr lang="es-PA" dirty="0" err="1"/>
              <a:t>v,r</a:t>
            </a:r>
            <a:r>
              <a:rPr lang="es-PA" dirty="0"/>
              <a:t>), (</a:t>
            </a:r>
            <a:r>
              <a:rPr lang="es-PA" dirty="0" err="1"/>
              <a:t>v,a</a:t>
            </a:r>
            <a:r>
              <a:rPr lang="es-PA" dirty="0"/>
              <a:t>), (</a:t>
            </a:r>
            <a:r>
              <a:rPr lang="es-PA" dirty="0" err="1"/>
              <a:t>b,r</a:t>
            </a:r>
            <a:r>
              <a:rPr lang="es-PA" dirty="0"/>
              <a:t>), (</a:t>
            </a:r>
            <a:r>
              <a:rPr lang="es-PA" dirty="0" err="1"/>
              <a:t>b,g</a:t>
            </a:r>
            <a:r>
              <a:rPr lang="es-PA" dirty="0"/>
              <a:t>)}</a:t>
            </a:r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1"/>
            <a:r>
              <a:rPr lang="es-PA" dirty="0"/>
              <a:t>Complejidad O(d^2) en tiempo</a:t>
            </a:r>
          </a:p>
          <a:p>
            <a:pPr lvl="1"/>
            <a:r>
              <a:rPr lang="es-PA" dirty="0"/>
              <a:t>Peor caso O(cd^3)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283" y="2395469"/>
            <a:ext cx="6522201" cy="401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7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- ¿Qué Es?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/>
              <a:t>Nos hacemos llamar homo-sapiens</a:t>
            </a:r>
          </a:p>
          <a:p>
            <a:pPr lvl="1"/>
            <a:r>
              <a:rPr lang="es-PA" dirty="0"/>
              <a:t>Estudiamos como pensamos</a:t>
            </a:r>
          </a:p>
          <a:p>
            <a:pPr lvl="1"/>
            <a:r>
              <a:rPr lang="es-PA" dirty="0"/>
              <a:t>Percibir, entender, predecir, manipular el mundo</a:t>
            </a:r>
          </a:p>
          <a:p>
            <a:pPr lvl="1"/>
            <a:endParaRPr lang="es-PA" dirty="0"/>
          </a:p>
          <a:p>
            <a:r>
              <a:rPr lang="es-PA" dirty="0"/>
              <a:t>Inteligencia Artificial</a:t>
            </a:r>
          </a:p>
          <a:p>
            <a:pPr lvl="1"/>
            <a:r>
              <a:rPr lang="es-PA" dirty="0"/>
              <a:t>Entender</a:t>
            </a:r>
          </a:p>
          <a:p>
            <a:pPr lvl="1"/>
            <a:r>
              <a:rPr lang="es-PA" dirty="0"/>
              <a:t>Construir Sistemas “Inteligentes”</a:t>
            </a:r>
            <a:endParaRPr lang="en-US" dirty="0"/>
          </a:p>
        </p:txBody>
      </p:sp>
      <p:pic>
        <p:nvPicPr>
          <p:cNvPr id="2050" name="Picture 2" descr="Image result for homo sapi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1460770"/>
            <a:ext cx="4766388" cy="2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 mo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3983081"/>
            <a:ext cx="4259488" cy="2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9611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Consistencia de Ruta</a:t>
            </a:r>
          </a:p>
          <a:p>
            <a:pPr lvl="1"/>
            <a:r>
              <a:rPr lang="es-PA" dirty="0"/>
              <a:t>La consistencia de arco reduce el dominio de variables</a:t>
            </a:r>
          </a:p>
          <a:p>
            <a:pPr lvl="2"/>
            <a:r>
              <a:rPr lang="es-PA" dirty="0"/>
              <a:t>A veces soluciona reduciendo el dominio a 1</a:t>
            </a:r>
          </a:p>
          <a:p>
            <a:pPr lvl="2"/>
            <a:r>
              <a:rPr lang="es-PA" dirty="0"/>
              <a:t>O no resuelve (dominio = 0)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mapa de Australia</a:t>
            </a:r>
          </a:p>
          <a:p>
            <a:pPr lvl="2"/>
            <a:r>
              <a:rPr lang="es-PA" dirty="0"/>
              <a:t>Con dos colores no se puede resolver el problema, se necesitan los 3</a:t>
            </a:r>
          </a:p>
          <a:p>
            <a:pPr lvl="1"/>
            <a:r>
              <a:rPr lang="es-PA" dirty="0"/>
              <a:t>Observar el camino de {WA, SA} hacia la ruta de NT</a:t>
            </a:r>
          </a:p>
          <a:p>
            <a:pPr lvl="2"/>
            <a:r>
              <a:rPr lang="es-PA" dirty="0"/>
              <a:t>{WA = A, SA = R} ni </a:t>
            </a:r>
            <a:r>
              <a:rPr lang="es-PA" dirty="0" err="1"/>
              <a:t>visceversa</a:t>
            </a:r>
            <a:r>
              <a:rPr lang="es-PA" dirty="0"/>
              <a:t> para la ruta NT</a:t>
            </a:r>
          </a:p>
          <a:p>
            <a:pPr lvl="2"/>
            <a:r>
              <a:rPr lang="es-PA" dirty="0"/>
              <a:t>Quedamos eliminando ambas sin asignación a {WA, SA}</a:t>
            </a:r>
          </a:p>
          <a:p>
            <a:pPr lvl="2"/>
            <a:r>
              <a:rPr lang="es-PA" dirty="0"/>
              <a:t>Existe un algoritmo que puede utilizarse para resolver este problema PC-2 (</a:t>
            </a:r>
            <a:r>
              <a:rPr lang="es-PA" dirty="0" err="1"/>
              <a:t>Marcworth</a:t>
            </a:r>
            <a:r>
              <a:rPr lang="es-PA" dirty="0"/>
              <a:t> 1977)</a:t>
            </a:r>
          </a:p>
          <a:p>
            <a:pPr lvl="2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50186757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Consistencia K: Fuertes formas de propagación</a:t>
            </a:r>
          </a:p>
          <a:p>
            <a:pPr lvl="1"/>
            <a:r>
              <a:rPr lang="es-PA" dirty="0"/>
              <a:t>CSP es K consistente si para k-1 variables y asignaciones consistentes de variables el valor puede ser asignado a la variable k-</a:t>
            </a:r>
            <a:r>
              <a:rPr lang="es-PA" dirty="0" err="1"/>
              <a:t>esima</a:t>
            </a:r>
            <a:r>
              <a:rPr lang="es-PA" dirty="0"/>
              <a:t>.</a:t>
            </a:r>
          </a:p>
          <a:p>
            <a:pPr lvl="1"/>
            <a:r>
              <a:rPr lang="es-PA" dirty="0"/>
              <a:t>Un CSP es fuertemente consistente si todas son consistentes 1 a 1</a:t>
            </a:r>
          </a:p>
          <a:p>
            <a:pPr lvl="1"/>
            <a:r>
              <a:rPr lang="es-PA" dirty="0"/>
              <a:t>Solución de tiempo O(n^2d)</a:t>
            </a:r>
          </a:p>
          <a:p>
            <a:r>
              <a:rPr lang="es-PA" dirty="0"/>
              <a:t>Limitantes globales</a:t>
            </a:r>
          </a:p>
          <a:p>
            <a:pPr lvl="1"/>
            <a:r>
              <a:rPr lang="es-PA" dirty="0"/>
              <a:t>Solamente involucra a un número de variables arbitrarias</a:t>
            </a:r>
          </a:p>
          <a:p>
            <a:pPr lvl="1"/>
            <a:r>
              <a:rPr lang="es-PA" dirty="0"/>
              <a:t>Aplicados a problemas reales, como </a:t>
            </a:r>
            <a:r>
              <a:rPr lang="es-PA" dirty="0" err="1"/>
              <a:t>p.e</a:t>
            </a:r>
            <a:r>
              <a:rPr lang="es-PA" dirty="0"/>
              <a:t>. usando </a:t>
            </a:r>
            <a:r>
              <a:rPr lang="es-PA" dirty="0" err="1"/>
              <a:t>alldiff</a:t>
            </a:r>
            <a:endParaRPr lang="es-PA" dirty="0"/>
          </a:p>
          <a:p>
            <a:pPr lvl="1"/>
            <a:r>
              <a:rPr lang="es-PA" dirty="0"/>
              <a:t>Sudoku</a:t>
            </a:r>
          </a:p>
          <a:p>
            <a:pPr lvl="2"/>
            <a:r>
              <a:rPr lang="es-PA" dirty="0"/>
              <a:t>m variables, n posibilidades en donde m &gt; n la limitante no puede ser satisfecha.</a:t>
            </a:r>
          </a:p>
          <a:p>
            <a:pPr lvl="2"/>
            <a:r>
              <a:rPr lang="es-PA" dirty="0"/>
              <a:t>Remover cualquier variable restrictiva de un dominio y borrar el valor de la variable  de los dominios siguientes</a:t>
            </a:r>
          </a:p>
          <a:p>
            <a:pPr lvl="1"/>
            <a:r>
              <a:rPr lang="es-PA" dirty="0"/>
              <a:t>Restricciones de recursos (</a:t>
            </a:r>
            <a:r>
              <a:rPr lang="es-PA" dirty="0" err="1"/>
              <a:t>atmost</a:t>
            </a:r>
            <a:r>
              <a:rPr lang="es-PA" dirty="0"/>
              <a:t>)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1692578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Propagaciones de Borde</a:t>
            </a:r>
          </a:p>
          <a:p>
            <a:pPr lvl="1"/>
            <a:r>
              <a:rPr lang="es-PA" dirty="0"/>
              <a:t>F1 y F2 son 2 vuelos.  F1 = 165 y F2 = 385 de capacidad</a:t>
            </a:r>
          </a:p>
          <a:p>
            <a:pPr lvl="1"/>
            <a:r>
              <a:rPr lang="es-PA" dirty="0"/>
              <a:t>Dominios iniciales D1 = [0, 165] D2 = [0, 385]</a:t>
            </a:r>
          </a:p>
          <a:p>
            <a:pPr lvl="1"/>
            <a:r>
              <a:rPr lang="es-PA" dirty="0"/>
              <a:t>Limitante adicional F1 + F2 = 420.</a:t>
            </a:r>
          </a:p>
          <a:p>
            <a:pPr lvl="1"/>
            <a:r>
              <a:rPr lang="es-PA" dirty="0"/>
              <a:t>Los dominios se reducen a D1 = [35, 165] D2 = [255, 368]</a:t>
            </a:r>
          </a:p>
          <a:p>
            <a:pPr lvl="1"/>
            <a:r>
              <a:rPr lang="es-PA" dirty="0"/>
              <a:t>Es consistente porque para cada borde los valores de X y </a:t>
            </a:r>
            <a:r>
              <a:rPr lang="es-PA" dirty="0" err="1"/>
              <a:t>Y</a:t>
            </a:r>
            <a:r>
              <a:rPr lang="es-PA" dirty="0"/>
              <a:t> se satisfacen</a:t>
            </a:r>
          </a:p>
          <a:p>
            <a:pPr lvl="1"/>
            <a:endParaRPr lang="es-PA" dirty="0"/>
          </a:p>
          <a:p>
            <a:r>
              <a:rPr lang="es-PA" dirty="0"/>
              <a:t>Sudoku</a:t>
            </a:r>
          </a:p>
          <a:p>
            <a:pPr lvl="1"/>
            <a:r>
              <a:rPr lang="es-PA" dirty="0"/>
              <a:t>81 cuadrados, con algunos dígitos del 1 al 9</a:t>
            </a:r>
          </a:p>
          <a:p>
            <a:pPr lvl="1"/>
            <a:r>
              <a:rPr lang="es-PA" dirty="0"/>
              <a:t>Se debe de llenar de manera tal que no aparezcan filas y columnas con el mismo número</a:t>
            </a:r>
          </a:p>
          <a:p>
            <a:pPr lvl="1"/>
            <a:r>
              <a:rPr lang="es-PA" dirty="0"/>
              <a:t>En el mismo cuadrado de 3x3 no deben repetirse los dígitos tampoco</a:t>
            </a:r>
          </a:p>
          <a:p>
            <a:pPr lvl="1"/>
            <a:r>
              <a:rPr lang="es-PA" dirty="0"/>
              <a:t>Puede resolverse con CSP a 0.1s</a:t>
            </a:r>
          </a:p>
        </p:txBody>
      </p:sp>
    </p:spTree>
    <p:extLst>
      <p:ext uri="{BB962C8B-B14F-4D97-AF65-F5344CB8AC3E}">
        <p14:creationId xmlns:p14="http://schemas.microsoft.com/office/powerpoint/2010/main" val="30945173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5967764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Sudoku</a:t>
            </a:r>
          </a:p>
          <a:p>
            <a:pPr lvl="1"/>
            <a:r>
              <a:rPr lang="es-PA" dirty="0"/>
              <a:t>Variables</a:t>
            </a:r>
          </a:p>
          <a:p>
            <a:pPr lvl="2"/>
            <a:r>
              <a:rPr lang="es-PA" dirty="0"/>
              <a:t>A1…A9</a:t>
            </a:r>
          </a:p>
          <a:p>
            <a:pPr lvl="2"/>
            <a:r>
              <a:rPr lang="es-PA" dirty="0"/>
              <a:t>I1…I9</a:t>
            </a:r>
          </a:p>
          <a:p>
            <a:pPr lvl="1"/>
            <a:r>
              <a:rPr lang="es-PA" dirty="0"/>
              <a:t>Dominio = {1,2,3…9}</a:t>
            </a:r>
          </a:p>
          <a:p>
            <a:r>
              <a:rPr lang="es-PA" dirty="0" err="1"/>
              <a:t>Alldiff</a:t>
            </a:r>
            <a:r>
              <a:rPr lang="es-PA" dirty="0"/>
              <a:t>(A1… A9)</a:t>
            </a:r>
          </a:p>
          <a:p>
            <a:r>
              <a:rPr lang="es-PA" dirty="0" err="1"/>
              <a:t>Alldiff</a:t>
            </a:r>
            <a:r>
              <a:rPr lang="es-PA" dirty="0"/>
              <a:t>(B1… B9)</a:t>
            </a:r>
          </a:p>
          <a:p>
            <a:r>
              <a:rPr lang="es-PA" dirty="0"/>
              <a:t>…</a:t>
            </a:r>
          </a:p>
          <a:p>
            <a:r>
              <a:rPr lang="es-PA" dirty="0" err="1"/>
              <a:t>Alldiff</a:t>
            </a:r>
            <a:r>
              <a:rPr lang="es-PA" dirty="0"/>
              <a:t>(A1… I1)</a:t>
            </a:r>
          </a:p>
          <a:p>
            <a:r>
              <a:rPr lang="es-PA" dirty="0" err="1"/>
              <a:t>Alldiff</a:t>
            </a:r>
            <a:r>
              <a:rPr lang="es-PA" dirty="0"/>
              <a:t>(A2… I2)</a:t>
            </a:r>
          </a:p>
          <a:p>
            <a:r>
              <a:rPr lang="es-PA" dirty="0"/>
              <a:t>…</a:t>
            </a:r>
          </a:p>
          <a:p>
            <a:r>
              <a:rPr lang="es-PA" dirty="0" err="1"/>
              <a:t>Alldiff</a:t>
            </a:r>
            <a:r>
              <a:rPr lang="es-PA" dirty="0"/>
              <a:t>(A1, A2, A3, B1, B2, B3, C1, C2, C3)</a:t>
            </a:r>
          </a:p>
          <a:p>
            <a:r>
              <a:rPr lang="es-PA" dirty="0" err="1"/>
              <a:t>Alldiff</a:t>
            </a:r>
            <a:r>
              <a:rPr lang="es-PA" dirty="0"/>
              <a:t>(A4, A5, A6, B4, B5, B6, C4, C5, C6)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54" y="1300766"/>
            <a:ext cx="4297973" cy="1987235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762744" y="3593206"/>
            <a:ext cx="5967764" cy="30595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Para E6 = {4}</a:t>
            </a:r>
          </a:p>
          <a:p>
            <a:pPr lvl="1"/>
            <a:r>
              <a:rPr lang="es-PA" dirty="0"/>
              <a:t>Para la caja 3x3 se puede remover 2,8,1,7</a:t>
            </a:r>
          </a:p>
          <a:p>
            <a:pPr lvl="1"/>
            <a:r>
              <a:rPr lang="es-PA" dirty="0"/>
              <a:t>columna [6] = 5,6,2,8,9,3</a:t>
            </a:r>
          </a:p>
          <a:p>
            <a:r>
              <a:rPr lang="es-PA" dirty="0"/>
              <a:t>Para I6</a:t>
            </a:r>
          </a:p>
          <a:p>
            <a:pPr lvl="1"/>
            <a:r>
              <a:rPr lang="es-PA" dirty="0"/>
              <a:t>Remover 5,6,4,2,8,9,3</a:t>
            </a:r>
          </a:p>
          <a:p>
            <a:pPr lvl="1"/>
            <a:r>
              <a:rPr lang="es-PA" dirty="0"/>
              <a:t>Caja 3x3 se puede remover 1 y solamente queda 7</a:t>
            </a:r>
          </a:p>
          <a:p>
            <a:r>
              <a:rPr lang="es-PA" dirty="0"/>
              <a:t>Solo queda A6 que es 1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476827" y="1319204"/>
            <a:ext cx="4459808" cy="211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Sudoku</a:t>
            </a:r>
          </a:p>
          <a:p>
            <a:pPr lvl="1"/>
            <a:r>
              <a:rPr lang="es-PA" dirty="0"/>
              <a:t>AC-3 puede resolver </a:t>
            </a:r>
            <a:r>
              <a:rPr lang="es-PA" dirty="0" err="1"/>
              <a:t>situacines</a:t>
            </a:r>
            <a:r>
              <a:rPr lang="es-PA" dirty="0"/>
              <a:t> sencillas del juego</a:t>
            </a:r>
          </a:p>
          <a:p>
            <a:pPr lvl="1"/>
            <a:r>
              <a:rPr lang="es-PA" dirty="0"/>
              <a:t>PC-2 resuelve las situaciones complejas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1405779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Sudoku esta diseñado para resolverse por inferencia sobre limitantes</a:t>
            </a:r>
          </a:p>
          <a:p>
            <a:r>
              <a:rPr lang="es-PA" dirty="0"/>
              <a:t>Para resolver estos problemas podemos empezar con DLS</a:t>
            </a:r>
          </a:p>
          <a:p>
            <a:pPr lvl="1"/>
            <a:r>
              <a:rPr lang="es-PA" dirty="0"/>
              <a:t>Estado = asignación parcial</a:t>
            </a:r>
          </a:p>
          <a:p>
            <a:pPr lvl="1"/>
            <a:r>
              <a:rPr lang="es-PA" dirty="0"/>
              <a:t>Acción </a:t>
            </a:r>
            <a:r>
              <a:rPr lang="es-PA" dirty="0" err="1"/>
              <a:t>var</a:t>
            </a:r>
            <a:r>
              <a:rPr lang="es-PA" dirty="0"/>
              <a:t> = valor</a:t>
            </a:r>
          </a:p>
          <a:p>
            <a:r>
              <a:rPr lang="es-PA" dirty="0"/>
              <a:t>Hay que cumplir conmutatividad!</a:t>
            </a:r>
          </a:p>
          <a:p>
            <a:pPr lvl="1"/>
            <a:r>
              <a:rPr lang="es-PA" dirty="0"/>
              <a:t>No importa el orden, siempre hay solución</a:t>
            </a:r>
          </a:p>
          <a:p>
            <a:r>
              <a:rPr lang="es-PA" dirty="0" err="1"/>
              <a:t>Backtrack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Mantiene una representación de estado</a:t>
            </a:r>
          </a:p>
          <a:p>
            <a:pPr lvl="1"/>
            <a:r>
              <a:rPr lang="es-PA" dirty="0"/>
              <a:t>Altera la representación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511" y="2368035"/>
            <a:ext cx="62579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9795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Árbol utilizando CSP y el problema de colores de Australia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45" y="2159153"/>
            <a:ext cx="9897907" cy="380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3182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Variables y orden de valores</a:t>
            </a:r>
          </a:p>
          <a:p>
            <a:pPr lvl="1"/>
            <a:r>
              <a:rPr lang="es-PA" dirty="0"/>
              <a:t>Para </a:t>
            </a:r>
            <a:r>
              <a:rPr lang="es-PA" dirty="0" err="1"/>
              <a:t>selecconar</a:t>
            </a:r>
            <a:r>
              <a:rPr lang="es-PA" dirty="0"/>
              <a:t> la estrategia del algoritmo en SELECT-UNASSIGNED-VARIABLE</a:t>
            </a:r>
          </a:p>
          <a:p>
            <a:pPr lvl="2"/>
            <a:r>
              <a:rPr lang="es-PA" dirty="0" err="1"/>
              <a:t>Selecionamos</a:t>
            </a:r>
            <a:r>
              <a:rPr lang="es-PA" dirty="0"/>
              <a:t> la siguiente variable no asignada</a:t>
            </a:r>
          </a:p>
          <a:p>
            <a:pPr lvl="1"/>
            <a:r>
              <a:rPr lang="es-PA" dirty="0" err="1"/>
              <a:t>Tambien</a:t>
            </a:r>
            <a:r>
              <a:rPr lang="es-PA" dirty="0"/>
              <a:t> llamado MRV (</a:t>
            </a:r>
            <a:r>
              <a:rPr lang="es-PA" dirty="0" err="1"/>
              <a:t>Minimun</a:t>
            </a:r>
            <a:r>
              <a:rPr lang="es-PA" dirty="0"/>
              <a:t> </a:t>
            </a:r>
            <a:r>
              <a:rPr lang="es-PA" dirty="0" err="1"/>
              <a:t>Remaining</a:t>
            </a:r>
            <a:r>
              <a:rPr lang="es-PA" dirty="0"/>
              <a:t> </a:t>
            </a:r>
            <a:r>
              <a:rPr lang="es-PA" dirty="0" err="1"/>
              <a:t>Values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Toma la variable que puede dar fallo a futuro</a:t>
            </a:r>
          </a:p>
          <a:p>
            <a:pPr lvl="2"/>
            <a:r>
              <a:rPr lang="es-PA" dirty="0"/>
              <a:t>Hace la búsqueda, retorna error, esquiva búsquedas innecesarias</a:t>
            </a:r>
          </a:p>
          <a:p>
            <a:r>
              <a:rPr lang="es-PA" dirty="0"/>
              <a:t>Para el caso de MRV donde es limitado se utiliza Heurística de grados</a:t>
            </a:r>
          </a:p>
          <a:p>
            <a:pPr lvl="1"/>
            <a:r>
              <a:rPr lang="es-PA" dirty="0"/>
              <a:t>Reduce el factor de salto de futuras decisiones seleccionando la variable envuelta en la restricción más larga de características.</a:t>
            </a:r>
          </a:p>
          <a:p>
            <a:r>
              <a:rPr lang="es-PA" dirty="0"/>
              <a:t>Luego de seleccionar la variable  se debe de saber como examinar los valores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7733613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Entrelazando la inferencia en la búsqueda</a:t>
            </a:r>
          </a:p>
          <a:p>
            <a:pPr lvl="1"/>
            <a:r>
              <a:rPr lang="es-PA" dirty="0"/>
              <a:t>AC-3 puede reducir el dominio de variables</a:t>
            </a:r>
          </a:p>
          <a:p>
            <a:pPr lvl="1"/>
            <a:r>
              <a:rPr lang="es-PA" dirty="0"/>
              <a:t>Inferencia puede ser más poderoso en el uso de búsqueda</a:t>
            </a:r>
          </a:p>
          <a:p>
            <a:r>
              <a:rPr lang="es-PA" dirty="0"/>
              <a:t>Una forma simple de inferencia: forward </a:t>
            </a:r>
            <a:r>
              <a:rPr lang="es-PA" dirty="0" err="1"/>
              <a:t>checking</a:t>
            </a:r>
            <a:endParaRPr lang="es-PA" dirty="0"/>
          </a:p>
          <a:p>
            <a:pPr lvl="1"/>
            <a:r>
              <a:rPr lang="es-PA" dirty="0" err="1"/>
              <a:t>Fijemonos</a:t>
            </a:r>
            <a:r>
              <a:rPr lang="es-PA" dirty="0"/>
              <a:t> WA, Q, V</a:t>
            </a:r>
          </a:p>
          <a:p>
            <a:pPr lvl="1"/>
            <a:r>
              <a:rPr lang="es-PA" dirty="0"/>
              <a:t>Eliminamos partes del árbol</a:t>
            </a:r>
          </a:p>
          <a:p>
            <a:pPr lvl="2"/>
            <a:r>
              <a:rPr lang="es-PA" dirty="0"/>
              <a:t>Propagamos Q y WA</a:t>
            </a:r>
          </a:p>
          <a:p>
            <a:pPr lvl="2"/>
            <a:r>
              <a:rPr lang="es-PA" dirty="0" err="1"/>
              <a:t>Despues</a:t>
            </a:r>
            <a:r>
              <a:rPr lang="es-PA" dirty="0"/>
              <a:t> de V está vacío</a:t>
            </a:r>
          </a:p>
          <a:p>
            <a:pPr lvl="2"/>
            <a:r>
              <a:rPr lang="es-PA" dirty="0"/>
              <a:t>{WA=r, Q=g, V=b}</a:t>
            </a:r>
          </a:p>
          <a:p>
            <a:r>
              <a:rPr lang="es-PA" dirty="0"/>
              <a:t>Problema de forward </a:t>
            </a:r>
            <a:r>
              <a:rPr lang="es-PA" dirty="0" err="1"/>
              <a:t>checking</a:t>
            </a:r>
            <a:endParaRPr lang="es-PA" dirty="0"/>
          </a:p>
          <a:p>
            <a:pPr lvl="1"/>
            <a:r>
              <a:rPr lang="es-PA" dirty="0"/>
              <a:t>No detecta todos los fallos debido a que es </a:t>
            </a:r>
            <a:r>
              <a:rPr lang="es-PA" dirty="0" err="1"/>
              <a:t>arc-consistent</a:t>
            </a:r>
            <a:endParaRPr lang="es-PA" dirty="0"/>
          </a:p>
          <a:p>
            <a:pPr lvl="2"/>
            <a:r>
              <a:rPr lang="es-PA" dirty="0"/>
              <a:t>WA=r, Q=g, fuerza a NT y SA a ser ‘b’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835" y="3262298"/>
            <a:ext cx="7003521" cy="15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5919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MAC (Mantener consistencia de Arco)</a:t>
            </a:r>
          </a:p>
          <a:p>
            <a:pPr lvl="1"/>
            <a:r>
              <a:rPr lang="es-PA" dirty="0"/>
              <a:t>Hace un llamado a AC-3</a:t>
            </a:r>
          </a:p>
          <a:p>
            <a:pPr lvl="1"/>
            <a:r>
              <a:rPr lang="es-PA" dirty="0"/>
              <a:t>Hace propagación del AC-3</a:t>
            </a:r>
          </a:p>
          <a:p>
            <a:pPr lvl="2"/>
            <a:r>
              <a:rPr lang="es-PA" dirty="0"/>
              <a:t>Si el dominio está vacío falla.</a:t>
            </a:r>
          </a:p>
          <a:p>
            <a:pPr lvl="2"/>
            <a:r>
              <a:rPr lang="es-PA" dirty="0"/>
              <a:t>Podemos luego hacer un </a:t>
            </a:r>
            <a:r>
              <a:rPr lang="es-PA" dirty="0" err="1"/>
              <a:t>backtracking</a:t>
            </a:r>
            <a:endParaRPr lang="es-PA" dirty="0"/>
          </a:p>
          <a:p>
            <a:r>
              <a:rPr lang="es-PA" dirty="0" err="1"/>
              <a:t>Backtracking</a:t>
            </a:r>
            <a:r>
              <a:rPr lang="es-PA" dirty="0"/>
              <a:t> inteligente (buscando hacia adelante)</a:t>
            </a:r>
          </a:p>
          <a:p>
            <a:pPr lvl="1"/>
            <a:r>
              <a:rPr lang="es-PA" dirty="0" err="1"/>
              <a:t>Backtrack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(básico, hace saltos a ramales que fallan)</a:t>
            </a:r>
          </a:p>
          <a:p>
            <a:pPr lvl="1"/>
            <a:r>
              <a:rPr lang="es-PA" dirty="0" err="1"/>
              <a:t>Backup</a:t>
            </a:r>
            <a:r>
              <a:rPr lang="es-PA" dirty="0"/>
              <a:t> de variables</a:t>
            </a:r>
          </a:p>
          <a:p>
            <a:pPr lvl="1"/>
            <a:r>
              <a:rPr lang="es-PA" dirty="0"/>
              <a:t>Intenta nuevamente otros (</a:t>
            </a:r>
            <a:r>
              <a:rPr lang="es-PA" dirty="0" err="1"/>
              <a:t>backtrack</a:t>
            </a:r>
            <a:r>
              <a:rPr lang="es-PA" dirty="0"/>
              <a:t> cronológico)</a:t>
            </a:r>
          </a:p>
          <a:p>
            <a:r>
              <a:rPr lang="es-PA" dirty="0"/>
              <a:t>Otro acercamiento es hacer </a:t>
            </a:r>
            <a:r>
              <a:rPr lang="es-PA" dirty="0" err="1"/>
              <a:t>backtrack</a:t>
            </a:r>
            <a:r>
              <a:rPr lang="es-PA" dirty="0"/>
              <a:t> de la variable que arregle el problema</a:t>
            </a:r>
          </a:p>
          <a:p>
            <a:pPr lvl="1"/>
            <a:r>
              <a:rPr lang="es-PA" dirty="0"/>
              <a:t>Ejemplo: si tenemos un set conflictivo</a:t>
            </a:r>
          </a:p>
          <a:p>
            <a:pPr lvl="1"/>
            <a:r>
              <a:rPr lang="es-PA" dirty="0"/>
              <a:t>Usamos </a:t>
            </a:r>
            <a:r>
              <a:rPr lang="es-PA" dirty="0" err="1"/>
              <a:t>backjumping</a:t>
            </a:r>
            <a:r>
              <a:rPr lang="es-PA" dirty="0"/>
              <a:t> (hace </a:t>
            </a:r>
            <a:r>
              <a:rPr lang="es-PA" dirty="0" err="1"/>
              <a:t>backtrack</a:t>
            </a:r>
            <a:r>
              <a:rPr lang="es-PA" dirty="0"/>
              <a:t> de la asignación más reciente)</a:t>
            </a:r>
          </a:p>
        </p:txBody>
      </p:sp>
    </p:spTree>
    <p:extLst>
      <p:ext uri="{BB962C8B-B14F-4D97-AF65-F5344CB8AC3E}">
        <p14:creationId xmlns:p14="http://schemas.microsoft.com/office/powerpoint/2010/main" val="266043540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 Local para </a:t>
            </a:r>
            <a:r>
              <a:rPr lang="es-PA" sz="3600" dirty="0" err="1"/>
              <a:t>CSPs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Los algoritmos de búsqueda son efectivos para resolver problemas de CSP</a:t>
            </a:r>
          </a:p>
          <a:p>
            <a:r>
              <a:rPr lang="es-PA" dirty="0" err="1"/>
              <a:t>Ejm</a:t>
            </a:r>
            <a:r>
              <a:rPr lang="es-PA" dirty="0"/>
              <a:t>: 8 reinas</a:t>
            </a:r>
          </a:p>
          <a:p>
            <a:pPr lvl="1"/>
            <a:r>
              <a:rPr lang="es-PA" dirty="0"/>
              <a:t>S0 = </a:t>
            </a:r>
            <a:r>
              <a:rPr lang="es-PA" dirty="0" err="1"/>
              <a:t>cualesqueira</a:t>
            </a:r>
            <a:r>
              <a:rPr lang="es-PA" dirty="0"/>
              <a:t> posiciones de las reinas</a:t>
            </a:r>
          </a:p>
          <a:p>
            <a:pPr lvl="1"/>
            <a:r>
              <a:rPr lang="es-PA" dirty="0"/>
              <a:t>Violan algunas reglas</a:t>
            </a:r>
          </a:p>
          <a:p>
            <a:pPr lvl="1"/>
            <a:r>
              <a:rPr lang="es-PA" dirty="0"/>
              <a:t>Búsqueda ‘busca’ resolver estas incongruencias</a:t>
            </a:r>
          </a:p>
          <a:p>
            <a:pPr lvl="1"/>
            <a:r>
              <a:rPr lang="es-PA" dirty="0"/>
              <a:t>Algoritmo Min-</a:t>
            </a:r>
            <a:r>
              <a:rPr lang="es-PA" dirty="0" err="1"/>
              <a:t>conflicts</a:t>
            </a:r>
            <a:endParaRPr lang="es-PA" dirty="0"/>
          </a:p>
          <a:p>
            <a:pPr lvl="2"/>
            <a:r>
              <a:rPr lang="es-PA" dirty="0"/>
              <a:t>Resuelve fácil en pocos intentos</a:t>
            </a:r>
          </a:p>
          <a:p>
            <a:pPr lvl="2"/>
            <a:r>
              <a:rPr lang="es-PA" dirty="0"/>
              <a:t>Se basa en las distribuciones</a:t>
            </a:r>
          </a:p>
          <a:p>
            <a:pPr lvl="2"/>
            <a:r>
              <a:rPr lang="es-PA" dirty="0"/>
              <a:t>Podemos ayudarnos con </a:t>
            </a:r>
            <a:r>
              <a:rPr lang="es-PA" dirty="0" err="1"/>
              <a:t>tabu-search</a:t>
            </a:r>
            <a:endParaRPr lang="es-PA" dirty="0"/>
          </a:p>
          <a:p>
            <a:pPr lvl="3"/>
            <a:r>
              <a:rPr lang="es-PA" dirty="0"/>
              <a:t>Manteniendo pequeños cambios</a:t>
            </a:r>
          </a:p>
          <a:p>
            <a:pPr lvl="1"/>
            <a:r>
              <a:rPr lang="es-PA" dirty="0"/>
              <a:t>También restricciones de peso</a:t>
            </a:r>
          </a:p>
          <a:p>
            <a:pPr lvl="2"/>
            <a:r>
              <a:rPr lang="es-PA" dirty="0"/>
              <a:t>W0 = 1</a:t>
            </a:r>
          </a:p>
          <a:p>
            <a:pPr lvl="2"/>
            <a:r>
              <a:rPr lang="es-PA" dirty="0"/>
              <a:t>Selecciona una variable y el valor es </a:t>
            </a:r>
            <a:r>
              <a:rPr lang="es-PA" dirty="0" err="1"/>
              <a:t>modif</a:t>
            </a:r>
            <a:r>
              <a:rPr lang="es-PA" dirty="0"/>
              <a:t>.</a:t>
            </a:r>
          </a:p>
          <a:p>
            <a:pPr lvl="2"/>
            <a:r>
              <a:rPr lang="es-PA" dirty="0"/>
              <a:t>Actualiza estos valores sin violaciones</a:t>
            </a:r>
          </a:p>
          <a:p>
            <a:pPr lvl="3"/>
            <a:r>
              <a:rPr lang="es-PA" dirty="0"/>
              <a:t>Más para los que los violan y menos para los que no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38" y="1885741"/>
            <a:ext cx="5116073" cy="1972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352" y="4149351"/>
            <a:ext cx="6485659" cy="202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20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- ¿Qué Es?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397868"/>
            <a:ext cx="10473645" cy="4855975"/>
          </a:xfrm>
        </p:spPr>
        <p:txBody>
          <a:bodyPr>
            <a:normAutofit/>
          </a:bodyPr>
          <a:lstStyle/>
          <a:p>
            <a:r>
              <a:rPr lang="es-PA" dirty="0"/>
              <a:t>Varias maneras de ver la IA </a:t>
            </a:r>
          </a:p>
          <a:p>
            <a:pPr lvl="1"/>
            <a:r>
              <a:rPr lang="es-PA" dirty="0"/>
              <a:t>Proceso de pensamiento</a:t>
            </a:r>
          </a:p>
          <a:p>
            <a:pPr lvl="1"/>
            <a:r>
              <a:rPr lang="es-PA" dirty="0"/>
              <a:t>Proceso de Actuación</a:t>
            </a:r>
          </a:p>
          <a:p>
            <a:pPr marL="457200" lvl="1" indent="0">
              <a:buNone/>
            </a:pPr>
            <a:endParaRPr lang="es-PA" dirty="0"/>
          </a:p>
          <a:p>
            <a:r>
              <a:rPr lang="es-PA" dirty="0"/>
              <a:t>Subsecciones:</a:t>
            </a:r>
          </a:p>
          <a:p>
            <a:pPr lvl="1"/>
            <a:r>
              <a:rPr lang="es-PA" dirty="0"/>
              <a:t>Racionalmente</a:t>
            </a:r>
          </a:p>
          <a:p>
            <a:pPr lvl="1"/>
            <a:r>
              <a:rPr lang="es-PA" dirty="0"/>
              <a:t>Humanamente</a:t>
            </a:r>
          </a:p>
          <a:p>
            <a:pPr lvl="1"/>
            <a:endParaRPr lang="es-PA" dirty="0"/>
          </a:p>
          <a:p>
            <a:r>
              <a:rPr lang="es-PA" dirty="0" err="1"/>
              <a:t>Historicamente</a:t>
            </a:r>
            <a:r>
              <a:rPr lang="es-PA" dirty="0"/>
              <a:t> son las maneras de como se ha visto la IA con diferentes métodos.</a:t>
            </a:r>
          </a:p>
        </p:txBody>
      </p:sp>
    </p:spTree>
    <p:extLst>
      <p:ext uri="{BB962C8B-B14F-4D97-AF65-F5344CB8AC3E}">
        <p14:creationId xmlns:p14="http://schemas.microsoft.com/office/powerpoint/2010/main" val="411478750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Estructura de Problemas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Usamos el gráficos para resolver el problema</a:t>
            </a:r>
          </a:p>
          <a:p>
            <a:pPr lvl="1"/>
            <a:r>
              <a:rPr lang="es-PA" dirty="0"/>
              <a:t>Colorear </a:t>
            </a:r>
            <a:r>
              <a:rPr lang="es-PA" dirty="0" err="1"/>
              <a:t>Tazmania</a:t>
            </a:r>
            <a:r>
              <a:rPr lang="es-PA" dirty="0"/>
              <a:t> vs la isla/partes son problemas independientes</a:t>
            </a:r>
          </a:p>
          <a:p>
            <a:pPr lvl="1"/>
            <a:r>
              <a:rPr lang="es-PA" dirty="0"/>
              <a:t>La solución se puede dar por conexión de componentes</a:t>
            </a:r>
          </a:p>
          <a:p>
            <a:pPr lvl="2"/>
            <a:r>
              <a:rPr lang="es-PA" dirty="0"/>
              <a:t>Solucionamos Tasmania</a:t>
            </a:r>
          </a:p>
          <a:p>
            <a:pPr lvl="2"/>
            <a:r>
              <a:rPr lang="es-PA" dirty="0"/>
              <a:t>Solucionamos la isla</a:t>
            </a:r>
          </a:p>
          <a:p>
            <a:pPr lvl="2"/>
            <a:r>
              <a:rPr lang="es-PA" dirty="0"/>
              <a:t>El problema acaba</a:t>
            </a:r>
          </a:p>
          <a:p>
            <a:pPr lvl="1"/>
            <a:r>
              <a:rPr lang="es-PA" dirty="0"/>
              <a:t>Podemos usar el método de DAC (</a:t>
            </a:r>
            <a:r>
              <a:rPr lang="es-PA" dirty="0" err="1"/>
              <a:t>Direct</a:t>
            </a:r>
            <a:r>
              <a:rPr lang="es-PA" dirty="0"/>
              <a:t> </a:t>
            </a:r>
            <a:r>
              <a:rPr lang="es-PA" dirty="0" err="1"/>
              <a:t>Arc</a:t>
            </a:r>
            <a:r>
              <a:rPr lang="es-PA" dirty="0"/>
              <a:t> </a:t>
            </a:r>
            <a:r>
              <a:rPr lang="es-PA" dirty="0" err="1"/>
              <a:t>Consistency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Elegimos una variable</a:t>
            </a:r>
          </a:p>
          <a:p>
            <a:pPr lvl="2"/>
            <a:r>
              <a:rPr lang="es-PA" dirty="0"/>
              <a:t>Escogemos una variable que aparezca en el árbol</a:t>
            </a:r>
          </a:p>
          <a:p>
            <a:pPr lvl="2"/>
            <a:r>
              <a:rPr lang="es-PA" dirty="0"/>
              <a:t>Escalamos </a:t>
            </a:r>
            <a:r>
              <a:rPr lang="es-PA" dirty="0" err="1"/>
              <a:t>topologicamante</a:t>
            </a:r>
            <a:r>
              <a:rPr lang="es-PA" dirty="0"/>
              <a:t> el orden.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613" y="5065224"/>
            <a:ext cx="6726900" cy="158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6536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Estructura de Problemas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Tenemos el árbol</a:t>
            </a:r>
          </a:p>
          <a:p>
            <a:r>
              <a:rPr lang="es-PA" dirty="0"/>
              <a:t>Con la gráfica podemos reducir el árbol</a:t>
            </a:r>
          </a:p>
          <a:p>
            <a:pPr lvl="1"/>
            <a:r>
              <a:rPr lang="es-PA" dirty="0"/>
              <a:t>Para el gráfico (a)</a:t>
            </a:r>
          </a:p>
          <a:p>
            <a:pPr lvl="1"/>
            <a:r>
              <a:rPr lang="es-PA" dirty="0"/>
              <a:t>Podemos reducir el árbol a (b)</a:t>
            </a:r>
          </a:p>
          <a:p>
            <a:pPr lvl="1"/>
            <a:r>
              <a:rPr lang="es-PA" dirty="0"/>
              <a:t>Con la solución de la gráfica podemos elegir el valor SA</a:t>
            </a:r>
          </a:p>
          <a:p>
            <a:pPr lvl="1"/>
            <a:endParaRPr lang="es-PA" dirty="0"/>
          </a:p>
          <a:p>
            <a:r>
              <a:rPr lang="es-PA" dirty="0"/>
              <a:t>Podemos resolver usando dos aproximaciones</a:t>
            </a:r>
          </a:p>
          <a:p>
            <a:pPr lvl="1"/>
            <a:r>
              <a:rPr lang="es-PA" dirty="0" err="1"/>
              <a:t>Cutset</a:t>
            </a:r>
            <a:r>
              <a:rPr lang="es-PA" dirty="0"/>
              <a:t> </a:t>
            </a:r>
            <a:r>
              <a:rPr lang="es-PA" dirty="0" err="1"/>
              <a:t>conditioning</a:t>
            </a:r>
            <a:endParaRPr lang="es-PA" dirty="0"/>
          </a:p>
          <a:p>
            <a:pPr lvl="1"/>
            <a:r>
              <a:rPr lang="es-PA" dirty="0"/>
              <a:t>Descomposición del árbol</a:t>
            </a:r>
          </a:p>
          <a:p>
            <a:pPr lvl="2"/>
            <a:r>
              <a:rPr lang="es-PA" dirty="0"/>
              <a:t>La gráfica está conectada por un grupo de </a:t>
            </a:r>
            <a:r>
              <a:rPr lang="es-PA" dirty="0" err="1"/>
              <a:t>subproblemas</a:t>
            </a:r>
            <a:r>
              <a:rPr lang="es-PA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344" y="774859"/>
            <a:ext cx="4652183" cy="2861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561" y="4031672"/>
            <a:ext cx="4784966" cy="22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1916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Estructura de Problemas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Divide y </a:t>
            </a:r>
            <a:r>
              <a:rPr lang="es-PA" dirty="0" err="1"/>
              <a:t>venceras</a:t>
            </a:r>
            <a:r>
              <a:rPr lang="es-PA" dirty="0"/>
              <a:t>, descomposición del árbol</a:t>
            </a:r>
          </a:p>
          <a:p>
            <a:pPr lvl="1"/>
            <a:r>
              <a:rPr lang="es-PA" dirty="0"/>
              <a:t>Resolvemos cada </a:t>
            </a:r>
            <a:r>
              <a:rPr lang="es-PA" dirty="0" err="1"/>
              <a:t>subproblema</a:t>
            </a:r>
            <a:endParaRPr lang="es-PA" dirty="0"/>
          </a:p>
          <a:p>
            <a:pPr lvl="1"/>
            <a:r>
              <a:rPr lang="es-PA" dirty="0"/>
              <a:t>Unificamos la solución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246" y="1988254"/>
            <a:ext cx="5867313" cy="45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7203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6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the new Electricity.</a:t>
            </a: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 -Andrew NG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4985845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Hablemos de ML (Machine </a:t>
            </a:r>
            <a:r>
              <a:rPr lang="es-PA" dirty="0" err="1"/>
              <a:t>Learning</a:t>
            </a:r>
            <a:r>
              <a:rPr lang="es-PA" dirty="0"/>
              <a:t>)</a:t>
            </a:r>
          </a:p>
          <a:p>
            <a:r>
              <a:rPr lang="es-PA" dirty="0"/>
              <a:t>Algunas personas se imaginan esto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En realidad ha existido mucho más atrás de los 80’s, con auge en los 90’s y 201x</a:t>
            </a:r>
          </a:p>
        </p:txBody>
      </p:sp>
      <p:pic>
        <p:nvPicPr>
          <p:cNvPr id="17412" name="Picture 4" descr="Which Major Tech Company Is Winning the Race to Be Skynet?">
            <a:extLst>
              <a:ext uri="{FF2B5EF4-FFF2-40B4-BE49-F238E27FC236}">
                <a16:creationId xmlns:a16="http://schemas.microsoft.com/office/drawing/2014/main" id="{A715C26B-69A3-47D2-B8A6-6143D305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501" y="886213"/>
            <a:ext cx="2100795" cy="140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35 Years Ago: Arnold Schwarzenegger Becomes 'The Terminator'">
            <a:extLst>
              <a:ext uri="{FF2B5EF4-FFF2-40B4-BE49-F238E27FC236}">
                <a16:creationId xmlns:a16="http://schemas.microsoft.com/office/drawing/2014/main" id="{B8D64885-B1FE-41C5-9287-92ECCD031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043" y="886213"/>
            <a:ext cx="2100795" cy="140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Zuckerberg busca voz para su mayordomo robot y Iron Man se ofrece  voluntario | Verne EL PAÍS">
            <a:extLst>
              <a:ext uri="{FF2B5EF4-FFF2-40B4-BE49-F238E27FC236}">
                <a16:creationId xmlns:a16="http://schemas.microsoft.com/office/drawing/2014/main" id="{C7B932B7-C2A9-4E08-8D40-C432F13D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15" y="2404714"/>
            <a:ext cx="2520553" cy="13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A Reading List Inspired by the 20th Anniversary of The Matrix (and That  Sequel Announcement)">
            <a:extLst>
              <a:ext uri="{FF2B5EF4-FFF2-40B4-BE49-F238E27FC236}">
                <a16:creationId xmlns:a16="http://schemas.microsoft.com/office/drawing/2014/main" id="{0AC71A44-890F-489B-8447-99EB672D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63" y="894915"/>
            <a:ext cx="2616437" cy="150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Optical character recognition - Wikipedia">
            <a:extLst>
              <a:ext uri="{FF2B5EF4-FFF2-40B4-BE49-F238E27FC236}">
                <a16:creationId xmlns:a16="http://schemas.microsoft.com/office/drawing/2014/main" id="{46D70D1F-6BB7-4648-ABF9-E85B7D3E2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128" y="4736102"/>
            <a:ext cx="3645679" cy="205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20 Years after Deep Blue: How AI Has Advanced Since Conquering Chess -  Scientific American">
            <a:extLst>
              <a:ext uri="{FF2B5EF4-FFF2-40B4-BE49-F238E27FC236}">
                <a16:creationId xmlns:a16="http://schemas.microsoft.com/office/drawing/2014/main" id="{59D3B40A-4A95-46D5-B550-09436D3D8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17" y="4602033"/>
            <a:ext cx="3059426" cy="205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4" name="Picture 16" descr="I, Robot Review | Movie - Empire">
            <a:extLst>
              <a:ext uri="{FF2B5EF4-FFF2-40B4-BE49-F238E27FC236}">
                <a16:creationId xmlns:a16="http://schemas.microsoft.com/office/drawing/2014/main" id="{10A03A95-8765-4ED5-82FC-A319AD356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66" y="2346762"/>
            <a:ext cx="2685330" cy="150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6" name="Picture 18" descr="5 Ways to Avoid Email Spam Filters | All Things Internet | Informatics Inc.">
            <a:extLst>
              <a:ext uri="{FF2B5EF4-FFF2-40B4-BE49-F238E27FC236}">
                <a16:creationId xmlns:a16="http://schemas.microsoft.com/office/drawing/2014/main" id="{1FDA0DCE-D0E9-4436-A27C-F01CA906F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184" y="4572202"/>
            <a:ext cx="3424859" cy="133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37558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¿Qué es entonces ML?</a:t>
            </a:r>
          </a:p>
          <a:p>
            <a:pPr lvl="1"/>
            <a:r>
              <a:rPr lang="en-US" dirty="0"/>
              <a:t>El </a:t>
            </a:r>
            <a:r>
              <a:rPr lang="en-US" dirty="0" err="1"/>
              <a:t>arte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las </a:t>
            </a:r>
            <a:r>
              <a:rPr lang="en-US" dirty="0" err="1"/>
              <a:t>computadoras</a:t>
            </a:r>
            <a:r>
              <a:rPr lang="en-US" dirty="0"/>
              <a:t> </a:t>
            </a:r>
            <a:r>
              <a:rPr lang="en-US" dirty="0" err="1"/>
              <a:t>aprenden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pPr lvl="1"/>
            <a:r>
              <a:rPr lang="en-US" dirty="0"/>
              <a:t>El campo de studio que le </a:t>
            </a:r>
            <a:r>
              <a:rPr lang="en-US" dirty="0" err="1"/>
              <a:t>ofrece</a:t>
            </a:r>
            <a:r>
              <a:rPr lang="en-US" dirty="0"/>
              <a:t> a las </a:t>
            </a:r>
            <a:r>
              <a:rPr lang="en-US" dirty="0" err="1"/>
              <a:t>computadores</a:t>
            </a:r>
            <a:r>
              <a:rPr lang="en-US" dirty="0"/>
              <a:t> la </a:t>
            </a:r>
            <a:r>
              <a:rPr lang="en-US" dirty="0" err="1"/>
              <a:t>habilidad</a:t>
            </a:r>
            <a:r>
              <a:rPr lang="en-US" dirty="0"/>
              <a:t> de </a:t>
            </a:r>
            <a:r>
              <a:rPr lang="en-US" dirty="0" err="1"/>
              <a:t>aprender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—Arthur Samuel, 1959</a:t>
            </a:r>
          </a:p>
          <a:p>
            <a:pPr lvl="1"/>
            <a:r>
              <a:rPr lang="en-US" dirty="0"/>
              <a:t>Un </a:t>
            </a:r>
            <a:r>
              <a:rPr lang="en-US" dirty="0" err="1"/>
              <a:t>programa</a:t>
            </a:r>
            <a:r>
              <a:rPr lang="en-US" dirty="0"/>
              <a:t> de </a:t>
            </a:r>
            <a:r>
              <a:rPr lang="en-US" dirty="0" err="1"/>
              <a:t>computaodr</a:t>
            </a:r>
            <a:r>
              <a:rPr lang="en-US" dirty="0"/>
              <a:t> que </a:t>
            </a:r>
            <a:r>
              <a:rPr lang="en-US" dirty="0" err="1"/>
              <a:t>aprende</a:t>
            </a:r>
            <a:r>
              <a:rPr lang="en-US" dirty="0"/>
              <a:t> de la </a:t>
            </a:r>
            <a:r>
              <a:rPr lang="en-US" dirty="0" err="1"/>
              <a:t>experiencia</a:t>
            </a:r>
            <a:r>
              <a:rPr lang="en-US" dirty="0"/>
              <a:t> (E) con </a:t>
            </a:r>
            <a:r>
              <a:rPr lang="en-US" dirty="0" err="1"/>
              <a:t>respecto</a:t>
            </a:r>
            <a:r>
              <a:rPr lang="en-US" dirty="0"/>
              <a:t> a una </a:t>
            </a:r>
            <a:r>
              <a:rPr lang="en-US" dirty="0" err="1"/>
              <a:t>tarea</a:t>
            </a:r>
            <a:r>
              <a:rPr lang="en-US" dirty="0"/>
              <a:t> (T) y </a:t>
            </a:r>
            <a:r>
              <a:rPr lang="en-US" dirty="0" err="1"/>
              <a:t>mide</a:t>
            </a:r>
            <a:r>
              <a:rPr lang="en-US" dirty="0"/>
              <a:t> un </a:t>
            </a:r>
            <a:r>
              <a:rPr lang="en-US" dirty="0" err="1"/>
              <a:t>desepeño</a:t>
            </a:r>
            <a:r>
              <a:rPr lang="en-US" dirty="0"/>
              <a:t> (P)… Si el </a:t>
            </a:r>
            <a:r>
              <a:rPr lang="en-US" dirty="0" err="1"/>
              <a:t>desempeño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tarea</a:t>
            </a:r>
            <a:r>
              <a:rPr lang="en-US" dirty="0"/>
              <a:t> T es </a:t>
            </a:r>
            <a:r>
              <a:rPr lang="en-US" dirty="0" err="1"/>
              <a:t>medido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P </a:t>
            </a:r>
            <a:r>
              <a:rPr lang="en-US" dirty="0" err="1"/>
              <a:t>mejora</a:t>
            </a:r>
            <a:r>
              <a:rPr lang="en-US" dirty="0"/>
              <a:t> la </a:t>
            </a:r>
            <a:r>
              <a:rPr lang="en-US" dirty="0" err="1"/>
              <a:t>experiencia</a:t>
            </a:r>
            <a:r>
              <a:rPr lang="en-US" dirty="0"/>
              <a:t> 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170912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</a:t>
            </a:r>
            <a:r>
              <a:rPr lang="en-US" dirty="0" err="1"/>
              <a:t>Porqué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Machine Learning?</a:t>
            </a:r>
          </a:p>
          <a:p>
            <a:pPr lvl="1"/>
            <a:r>
              <a:rPr lang="en-US" dirty="0" err="1"/>
              <a:t>Ejemplo</a:t>
            </a:r>
            <a:r>
              <a:rPr lang="en-US" dirty="0"/>
              <a:t>… </a:t>
            </a:r>
            <a:r>
              <a:rPr lang="en-US" dirty="0" err="1"/>
              <a:t>escribir</a:t>
            </a:r>
            <a:r>
              <a:rPr lang="en-US" dirty="0"/>
              <a:t> un </a:t>
            </a:r>
            <a:r>
              <a:rPr lang="en-US" dirty="0" err="1"/>
              <a:t>programa</a:t>
            </a:r>
            <a:r>
              <a:rPr lang="en-US" dirty="0"/>
              <a:t> de spam Filter</a:t>
            </a:r>
          </a:p>
          <a:p>
            <a:pPr lvl="1"/>
            <a:r>
              <a:rPr lang="en-US" dirty="0" err="1"/>
              <a:t>Normalmente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lo </a:t>
            </a:r>
            <a:r>
              <a:rPr lang="en-US" dirty="0" err="1"/>
              <a:t>haría</a:t>
            </a:r>
            <a:r>
              <a:rPr lang="en-US" dirty="0"/>
              <a:t> con </a:t>
            </a:r>
            <a:r>
              <a:rPr lang="en-US" dirty="0" err="1"/>
              <a:t>reglas</a:t>
            </a:r>
            <a:r>
              <a:rPr lang="en-US" dirty="0"/>
              <a:t> (IF ELSE)</a:t>
            </a:r>
          </a:p>
          <a:p>
            <a:pPr lvl="2"/>
            <a:r>
              <a:rPr lang="en-US" dirty="0" err="1"/>
              <a:t>Estudiar</a:t>
            </a:r>
            <a:r>
              <a:rPr lang="en-US" dirty="0"/>
              <a:t> la data (</a:t>
            </a:r>
            <a:r>
              <a:rPr lang="en-US" dirty="0" err="1"/>
              <a:t>cuerpo</a:t>
            </a:r>
            <a:r>
              <a:rPr lang="en-US" dirty="0"/>
              <a:t>, cabeza, </a:t>
            </a:r>
            <a:r>
              <a:rPr lang="en-US" dirty="0" err="1"/>
              <a:t>remitente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Filtrar</a:t>
            </a:r>
            <a:r>
              <a:rPr lang="en-US" dirty="0"/>
              <a:t> o </a:t>
            </a:r>
            <a:r>
              <a:rPr lang="en-US" dirty="0" err="1"/>
              <a:t>eliminar</a:t>
            </a:r>
            <a:r>
              <a:rPr lang="en-US" dirty="0"/>
              <a:t> </a:t>
            </a:r>
            <a:r>
              <a:rPr lang="en-US" dirty="0" err="1"/>
              <a:t>mensajes</a:t>
            </a:r>
            <a:r>
              <a:rPr lang="en-US" dirty="0"/>
              <a:t> con palabras clave</a:t>
            </a:r>
          </a:p>
          <a:p>
            <a:pPr lvl="3"/>
            <a:r>
              <a:rPr lang="en-US" dirty="0"/>
              <a:t>4U, free, amazing</a:t>
            </a:r>
          </a:p>
          <a:p>
            <a:pPr lvl="2"/>
            <a:r>
              <a:rPr lang="en-US" dirty="0" err="1"/>
              <a:t>Escribir</a:t>
            </a:r>
            <a:r>
              <a:rPr lang="en-US" dirty="0"/>
              <a:t> un </a:t>
            </a:r>
            <a:r>
              <a:rPr lang="en-US" dirty="0" err="1"/>
              <a:t>algoritmo</a:t>
            </a:r>
            <a:r>
              <a:rPr lang="en-US" dirty="0"/>
              <a:t> que </a:t>
            </a:r>
            <a:r>
              <a:rPr lang="en-US" dirty="0" err="1"/>
              <a:t>detecte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los </a:t>
            </a:r>
            <a:r>
              <a:rPr lang="en-US" dirty="0" err="1"/>
              <a:t>correos</a:t>
            </a:r>
            <a:endParaRPr lang="en-US" dirty="0"/>
          </a:p>
          <a:p>
            <a:pPr lvl="2"/>
            <a:r>
              <a:rPr lang="en-US" dirty="0" err="1"/>
              <a:t>Probar</a:t>
            </a:r>
            <a:r>
              <a:rPr lang="en-US" dirty="0"/>
              <a:t> el </a:t>
            </a:r>
            <a:r>
              <a:rPr lang="en-US" dirty="0" err="1"/>
              <a:t>algoritmo</a:t>
            </a:r>
            <a:r>
              <a:rPr lang="en-US" dirty="0"/>
              <a:t> antes de </a:t>
            </a:r>
            <a:r>
              <a:rPr lang="en-US" dirty="0" err="1"/>
              <a:t>poner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producción</a:t>
            </a:r>
            <a:r>
              <a:rPr lang="en-US" dirty="0"/>
              <a:t>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Tradicional</a:t>
            </a:r>
            <a:r>
              <a:rPr lang="en-US" dirty="0"/>
              <a:t> (NO ES LO CORECTO)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20482" name="Picture 2" descr="What is a Spam Filter and How Does it Work? - SocketLabs Email Delivery  Solutions">
            <a:extLst>
              <a:ext uri="{FF2B5EF4-FFF2-40B4-BE49-F238E27FC236}">
                <a16:creationId xmlns:a16="http://schemas.microsoft.com/office/drawing/2014/main" id="{9F401FDD-8AFA-4B21-9553-0A9EF9C6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939" y="1109702"/>
            <a:ext cx="3326296" cy="18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70B5E-EDD3-474C-A97A-3E8B91365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22723"/>
            <a:ext cx="5247861" cy="226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043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¿</a:t>
            </a:r>
            <a:r>
              <a:rPr lang="en-US" dirty="0" err="1"/>
              <a:t>Porqué</a:t>
            </a:r>
            <a:r>
              <a:rPr lang="en-US" dirty="0"/>
              <a:t> y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Machine Learning?</a:t>
            </a:r>
          </a:p>
          <a:p>
            <a:r>
              <a:rPr lang="en-US" dirty="0"/>
              <a:t>Como se debe </a:t>
            </a:r>
            <a:r>
              <a:rPr lang="en-US" dirty="0" err="1"/>
              <a:t>hacer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           </a:t>
            </a:r>
            <a:endParaRPr lang="en-US" dirty="0"/>
          </a:p>
          <a:p>
            <a:r>
              <a:rPr lang="en-US" dirty="0" err="1"/>
              <a:t>Cuando</a:t>
            </a:r>
            <a:r>
              <a:rPr lang="en-US" dirty="0"/>
              <a:t> el Sistema es online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 ML el </a:t>
            </a:r>
            <a:r>
              <a:rPr lang="en-US" dirty="0" err="1"/>
              <a:t>algoritmo</a:t>
            </a:r>
            <a:r>
              <a:rPr lang="en-US" dirty="0"/>
              <a:t> </a:t>
            </a:r>
            <a:r>
              <a:rPr lang="en-US" dirty="0" err="1"/>
              <a:t>encuentra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(data mining)</a:t>
            </a:r>
          </a:p>
          <a:p>
            <a:r>
              <a:rPr lang="en-US" dirty="0" err="1"/>
              <a:t>Cuando</a:t>
            </a:r>
            <a:r>
              <a:rPr lang="en-US" dirty="0"/>
              <a:t> los </a:t>
            </a:r>
            <a:r>
              <a:rPr lang="en-US" dirty="0" err="1"/>
              <a:t>patrones</a:t>
            </a:r>
            <a:r>
              <a:rPr lang="en-US" dirty="0"/>
              <a:t> son </a:t>
            </a:r>
            <a:r>
              <a:rPr lang="en-US" dirty="0" err="1"/>
              <a:t>complejos</a:t>
            </a:r>
            <a:endParaRPr lang="en-US" dirty="0"/>
          </a:p>
          <a:p>
            <a:r>
              <a:rPr lang="en-US" dirty="0" err="1"/>
              <a:t>También</a:t>
            </a:r>
            <a:r>
              <a:rPr lang="en-US" dirty="0"/>
              <a:t> se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speech recognition</a:t>
            </a:r>
          </a:p>
          <a:p>
            <a:r>
              <a:rPr lang="en-US" dirty="0"/>
              <a:t>El </a:t>
            </a:r>
            <a:r>
              <a:rPr lang="en-US" dirty="0" err="1"/>
              <a:t>algoritmo</a:t>
            </a:r>
            <a:r>
              <a:rPr lang="en-US" dirty="0"/>
              <a:t>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verificar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que ha </a:t>
            </a:r>
            <a:r>
              <a:rPr lang="en-US" dirty="0" err="1"/>
              <a:t>aprendido</a:t>
            </a:r>
            <a:endParaRPr lang="en-US" dirty="0"/>
          </a:p>
          <a:p>
            <a:pPr lvl="1"/>
            <a:r>
              <a:rPr lang="en-US" dirty="0" err="1"/>
              <a:t>Verificamos</a:t>
            </a:r>
            <a:r>
              <a:rPr lang="en-US" dirty="0"/>
              <a:t> </a:t>
            </a:r>
            <a:r>
              <a:rPr lang="en-US" dirty="0" err="1"/>
              <a:t>correlaciones</a:t>
            </a:r>
            <a:r>
              <a:rPr lang="en-US" dirty="0"/>
              <a:t>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generadas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1D89A-18FA-4D6E-873F-FF545EFA5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371" y="1212114"/>
            <a:ext cx="4179404" cy="2555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5BC0BD-AD4B-42F4-8385-4CA5FC174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4" y="2729518"/>
            <a:ext cx="4179404" cy="186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2916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</a:t>
            </a:r>
            <a:r>
              <a:rPr lang="en-US" dirty="0" err="1"/>
              <a:t>Porqué</a:t>
            </a:r>
            <a:r>
              <a:rPr lang="en-US" dirty="0"/>
              <a:t> y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Machine Learning?</a:t>
            </a:r>
          </a:p>
          <a:p>
            <a:r>
              <a:rPr lang="en-US" dirty="0" err="1"/>
              <a:t>Aumenta</a:t>
            </a:r>
            <a:r>
              <a:rPr lang="en-US" dirty="0"/>
              <a:t> la </a:t>
            </a:r>
            <a:r>
              <a:rPr lang="en-US" dirty="0" err="1"/>
              <a:t>capacidad</a:t>
            </a:r>
            <a:r>
              <a:rPr lang="en-US" dirty="0"/>
              <a:t> </a:t>
            </a:r>
            <a:r>
              <a:rPr lang="en-US" dirty="0" err="1"/>
              <a:t>humana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Resumen</a:t>
            </a:r>
            <a:r>
              <a:rPr lang="en-US" dirty="0"/>
              <a:t>: ML es </a:t>
            </a:r>
            <a:r>
              <a:rPr lang="en-US" dirty="0" err="1"/>
              <a:t>bueno</a:t>
            </a:r>
            <a:r>
              <a:rPr lang="en-US" dirty="0"/>
              <a:t> para</a:t>
            </a:r>
          </a:p>
          <a:p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require </a:t>
            </a:r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tunning</a:t>
            </a:r>
            <a:r>
              <a:rPr lang="en-US" dirty="0"/>
              <a:t> del </a:t>
            </a:r>
            <a:r>
              <a:rPr lang="en-US" dirty="0" err="1"/>
              <a:t>algoritmo</a:t>
            </a:r>
            <a:endParaRPr lang="en-US" dirty="0"/>
          </a:p>
          <a:p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el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tradicional</a:t>
            </a:r>
            <a:r>
              <a:rPr lang="en-US" dirty="0"/>
              <a:t> </a:t>
            </a:r>
            <a:r>
              <a:rPr lang="en-US" dirty="0" err="1"/>
              <a:t>falla</a:t>
            </a:r>
            <a:endParaRPr lang="en-US" dirty="0"/>
          </a:p>
          <a:p>
            <a:r>
              <a:rPr lang="en-US" dirty="0" err="1"/>
              <a:t>Ambientes</a:t>
            </a:r>
            <a:r>
              <a:rPr lang="en-US" dirty="0"/>
              <a:t> </a:t>
            </a:r>
            <a:r>
              <a:rPr lang="en-US" dirty="0" err="1"/>
              <a:t>fluctuantes</a:t>
            </a:r>
            <a:endParaRPr lang="en-US" dirty="0"/>
          </a:p>
          <a:p>
            <a:r>
              <a:rPr lang="en-US" dirty="0" err="1"/>
              <a:t>Obtener</a:t>
            </a:r>
            <a:r>
              <a:rPr lang="en-US" dirty="0"/>
              <a:t> </a:t>
            </a:r>
            <a:r>
              <a:rPr lang="en-US" dirty="0" err="1"/>
              <a:t>algun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acerca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complejos</a:t>
            </a:r>
            <a:r>
              <a:rPr lang="en-US" dirty="0"/>
              <a:t> y largos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3BC1B-6614-44AB-B596-29000BC8C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809" y="636466"/>
            <a:ext cx="4914573" cy="26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9335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Ejemplos de aplicaciones</a:t>
            </a:r>
          </a:p>
          <a:p>
            <a:pPr lvl="1"/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productos</a:t>
            </a:r>
            <a:r>
              <a:rPr lang="en-US" dirty="0"/>
              <a:t> y </a:t>
            </a:r>
            <a:r>
              <a:rPr lang="en-US" dirty="0" err="1"/>
              <a:t>clasificacion</a:t>
            </a:r>
            <a:endParaRPr lang="en-US" dirty="0"/>
          </a:p>
          <a:p>
            <a:pPr lvl="1"/>
            <a:r>
              <a:rPr lang="en-US" dirty="0" err="1"/>
              <a:t>Detectar</a:t>
            </a:r>
            <a:r>
              <a:rPr lang="en-US" dirty="0"/>
              <a:t> tumor cerebral por medio de scans</a:t>
            </a:r>
          </a:p>
          <a:p>
            <a:pPr lvl="1"/>
            <a:r>
              <a:rPr lang="en-US" dirty="0" err="1"/>
              <a:t>Clasificar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artículos</a:t>
            </a:r>
            <a:endParaRPr lang="en-US" dirty="0"/>
          </a:p>
          <a:p>
            <a:pPr lvl="1"/>
            <a:r>
              <a:rPr lang="en-US" dirty="0"/>
              <a:t>“Ban” de </a:t>
            </a:r>
            <a:r>
              <a:rPr lang="en-US" dirty="0" err="1"/>
              <a:t>mensajes</a:t>
            </a:r>
            <a:r>
              <a:rPr lang="en-US" dirty="0"/>
              <a:t> </a:t>
            </a:r>
            <a:r>
              <a:rPr lang="en-US" dirty="0" err="1"/>
              <a:t>ofensivos</a:t>
            </a:r>
            <a:endParaRPr lang="en-US" dirty="0"/>
          </a:p>
          <a:p>
            <a:pPr lvl="1"/>
            <a:r>
              <a:rPr lang="en-US" dirty="0" err="1"/>
              <a:t>Resumen</a:t>
            </a:r>
            <a:r>
              <a:rPr lang="en-US" dirty="0"/>
              <a:t> de un document</a:t>
            </a:r>
          </a:p>
          <a:p>
            <a:pPr lvl="1"/>
            <a:r>
              <a:rPr lang="en-US" dirty="0" err="1"/>
              <a:t>Creación</a:t>
            </a:r>
            <a:r>
              <a:rPr lang="en-US" dirty="0"/>
              <a:t> de un chatbot</a:t>
            </a:r>
          </a:p>
          <a:p>
            <a:pPr lvl="1"/>
            <a:r>
              <a:rPr lang="en-US" dirty="0" err="1"/>
              <a:t>Predicción</a:t>
            </a:r>
            <a:r>
              <a:rPr lang="en-US" dirty="0"/>
              <a:t> de el </a:t>
            </a:r>
            <a:r>
              <a:rPr lang="en-US" dirty="0" err="1"/>
              <a:t>ingreso</a:t>
            </a:r>
            <a:r>
              <a:rPr lang="en-US" dirty="0"/>
              <a:t> </a:t>
            </a:r>
            <a:r>
              <a:rPr lang="en-US" dirty="0" err="1"/>
              <a:t>anual</a:t>
            </a:r>
            <a:r>
              <a:rPr lang="en-US" dirty="0"/>
              <a:t> de una </a:t>
            </a:r>
            <a:r>
              <a:rPr lang="en-US" dirty="0" err="1"/>
              <a:t>compañía</a:t>
            </a:r>
            <a:r>
              <a:rPr lang="en-US" dirty="0"/>
              <a:t> </a:t>
            </a: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métricas</a:t>
            </a:r>
            <a:endParaRPr lang="en-US" dirty="0"/>
          </a:p>
          <a:p>
            <a:pPr lvl="1"/>
            <a:r>
              <a:rPr lang="en-US" dirty="0" err="1"/>
              <a:t>Hacer</a:t>
            </a:r>
            <a:r>
              <a:rPr lang="en-US" dirty="0"/>
              <a:t> que el app </a:t>
            </a:r>
            <a:r>
              <a:rPr lang="en-US" dirty="0" err="1"/>
              <a:t>reaccione</a:t>
            </a:r>
            <a:r>
              <a:rPr lang="en-US" dirty="0"/>
              <a:t> a </a:t>
            </a:r>
            <a:r>
              <a:rPr lang="en-US" dirty="0" err="1"/>
              <a:t>comandos</a:t>
            </a:r>
            <a:r>
              <a:rPr lang="en-US" dirty="0"/>
              <a:t> de </a:t>
            </a:r>
            <a:r>
              <a:rPr lang="en-US" dirty="0" err="1"/>
              <a:t>voz</a:t>
            </a:r>
            <a:endParaRPr lang="en-US" dirty="0"/>
          </a:p>
          <a:p>
            <a:pPr lvl="1"/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fraudes</a:t>
            </a:r>
            <a:r>
              <a:rPr lang="en-US" dirty="0"/>
              <a:t> de </a:t>
            </a:r>
            <a:r>
              <a:rPr lang="en-US" dirty="0" err="1"/>
              <a:t>tarjetas</a:t>
            </a:r>
            <a:r>
              <a:rPr lang="en-US" dirty="0"/>
              <a:t> de </a:t>
            </a:r>
            <a:r>
              <a:rPr lang="en-US" dirty="0" err="1"/>
              <a:t>crédito</a:t>
            </a:r>
            <a:endParaRPr lang="en-US" dirty="0"/>
          </a:p>
          <a:p>
            <a:pPr lvl="1"/>
            <a:r>
              <a:rPr lang="en-US" dirty="0"/>
              <a:t>Marketing strategy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empresa</a:t>
            </a:r>
            <a:r>
              <a:rPr lang="en-US" dirty="0"/>
              <a:t> de retailing (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comportamiento</a:t>
            </a:r>
            <a:r>
              <a:rPr lang="en-US" dirty="0"/>
              <a:t> de </a:t>
            </a:r>
            <a:r>
              <a:rPr lang="en-US" dirty="0" err="1"/>
              <a:t>cliente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Representar</a:t>
            </a:r>
            <a:r>
              <a:rPr lang="en-US" dirty="0"/>
              <a:t> un conjunto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diagrama</a:t>
            </a:r>
            <a:r>
              <a:rPr lang="en-US" dirty="0"/>
              <a:t> visual representative</a:t>
            </a:r>
          </a:p>
          <a:p>
            <a:pPr lvl="1"/>
            <a:r>
              <a:rPr lang="en-US" dirty="0" err="1"/>
              <a:t>Recomendar</a:t>
            </a:r>
            <a:r>
              <a:rPr lang="en-US" dirty="0"/>
              <a:t> un product a un </a:t>
            </a:r>
            <a:r>
              <a:rPr lang="en-US" dirty="0" err="1"/>
              <a:t>cliente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base 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interes</a:t>
            </a:r>
            <a:endParaRPr lang="en-US" dirty="0"/>
          </a:p>
          <a:p>
            <a:pPr lvl="1"/>
            <a:r>
              <a:rPr lang="en-US" dirty="0" err="1"/>
              <a:t>Construir</a:t>
            </a:r>
            <a:r>
              <a:rPr lang="en-US" dirty="0"/>
              <a:t> un bot </a:t>
            </a:r>
            <a:r>
              <a:rPr lang="en-US" dirty="0" err="1"/>
              <a:t>inteligente</a:t>
            </a:r>
            <a:r>
              <a:rPr lang="en-US" dirty="0"/>
              <a:t> para </a:t>
            </a:r>
            <a:r>
              <a:rPr lang="en-US" dirty="0" err="1"/>
              <a:t>juegos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32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 modulo a la </a:t>
            </a:r>
            <a:r>
              <a:rPr lang="en-US" dirty="0" err="1"/>
              <a:t>semana</a:t>
            </a:r>
            <a:r>
              <a:rPr lang="en-US" dirty="0"/>
              <a:t> que </a:t>
            </a:r>
            <a:r>
              <a:rPr lang="en-US" dirty="0" err="1"/>
              <a:t>consta</a:t>
            </a:r>
            <a:r>
              <a:rPr lang="en-US" dirty="0"/>
              <a:t> de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y </a:t>
            </a:r>
            <a:r>
              <a:rPr lang="en-US" dirty="0" err="1"/>
              <a:t>laboratorio</a:t>
            </a:r>
            <a:endParaRPr lang="en-US" dirty="0"/>
          </a:p>
          <a:p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presenciales</a:t>
            </a:r>
            <a:endParaRPr lang="en-US" dirty="0"/>
          </a:p>
          <a:p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asignación</a:t>
            </a:r>
            <a:r>
              <a:rPr lang="en-US" dirty="0"/>
              <a:t> </a:t>
            </a:r>
            <a:r>
              <a:rPr lang="en-US" dirty="0" err="1"/>
              <a:t>semanales</a:t>
            </a:r>
            <a:r>
              <a:rPr lang="en-US" dirty="0"/>
              <a:t>, </a:t>
            </a: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/>
              <a:t>individuales</a:t>
            </a:r>
            <a:endParaRPr lang="en-US" dirty="0"/>
          </a:p>
          <a:p>
            <a:pPr lvl="1"/>
            <a:r>
              <a:rPr lang="en-US" dirty="0" err="1"/>
              <a:t>Tareas</a:t>
            </a:r>
            <a:endParaRPr lang="en-US" dirty="0"/>
          </a:p>
          <a:p>
            <a:pPr lvl="1"/>
            <a:r>
              <a:rPr lang="en-US" dirty="0" err="1"/>
              <a:t>Laboratorios</a:t>
            </a:r>
            <a:endParaRPr lang="en-US" dirty="0"/>
          </a:p>
          <a:p>
            <a:pPr lvl="1"/>
            <a:r>
              <a:rPr lang="en-US" dirty="0"/>
              <a:t>Quizzes</a:t>
            </a:r>
          </a:p>
          <a:p>
            <a:pPr lvl="1"/>
            <a:r>
              <a:rPr lang="en-US" dirty="0"/>
              <a:t>Proyecto Final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anteriores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- ¿Qué Es?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339253"/>
              </p:ext>
            </p:extLst>
          </p:nvPr>
        </p:nvGraphicFramePr>
        <p:xfrm>
          <a:off x="482823" y="1299940"/>
          <a:ext cx="10816548" cy="5288137"/>
        </p:xfrm>
        <a:graphic>
          <a:graphicData uri="http://schemas.openxmlformats.org/drawingml/2006/table">
            <a:tbl>
              <a:tblPr/>
              <a:tblGrid>
                <a:gridCol w="5408274">
                  <a:extLst>
                    <a:ext uri="{9D8B030D-6E8A-4147-A177-3AD203B41FA5}">
                      <a16:colId xmlns:a16="http://schemas.microsoft.com/office/drawing/2014/main" val="4202441833"/>
                    </a:ext>
                  </a:extLst>
                </a:gridCol>
                <a:gridCol w="5408274">
                  <a:extLst>
                    <a:ext uri="{9D8B030D-6E8A-4147-A177-3AD203B41FA5}">
                      <a16:colId xmlns:a16="http://schemas.microsoft.com/office/drawing/2014/main" val="3996553458"/>
                    </a:ext>
                  </a:extLst>
                </a:gridCol>
              </a:tblGrid>
              <a:tr h="4309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Pensando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Pensando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23090"/>
                  </a:ext>
                </a:extLst>
              </a:tr>
              <a:tr h="22696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“El Nuevo </a:t>
                      </a:r>
                      <a:r>
                        <a:rPr lang="en-US" dirty="0" err="1">
                          <a:effectLst/>
                        </a:rPr>
                        <a:t>esfuerzo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exitante</a:t>
                      </a:r>
                      <a:r>
                        <a:rPr lang="en-US" dirty="0">
                          <a:effectLst/>
                        </a:rPr>
                        <a:t> de </a:t>
                      </a:r>
                      <a:r>
                        <a:rPr lang="en-US" dirty="0" err="1">
                          <a:effectLst/>
                        </a:rPr>
                        <a:t>hacer</a:t>
                      </a:r>
                      <a:r>
                        <a:rPr lang="en-US" dirty="0">
                          <a:effectLst/>
                        </a:rPr>
                        <a:t> las </a:t>
                      </a:r>
                      <a:r>
                        <a:rPr lang="en-US" dirty="0" err="1">
                          <a:effectLst/>
                        </a:rPr>
                        <a:t>computadoras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pensar</a:t>
                      </a:r>
                      <a:r>
                        <a:rPr lang="en-US" baseline="0" dirty="0">
                          <a:effectLst/>
                        </a:rPr>
                        <a:t>… </a:t>
                      </a:r>
                      <a:r>
                        <a:rPr lang="en-US" i="1" baseline="0" dirty="0" err="1">
                          <a:effectLst/>
                        </a:rPr>
                        <a:t>máquinas</a:t>
                      </a:r>
                      <a:r>
                        <a:rPr lang="en-US" i="1" baseline="0" dirty="0">
                          <a:effectLst/>
                        </a:rPr>
                        <a:t> con </a:t>
                      </a:r>
                      <a:r>
                        <a:rPr lang="en-US" i="1" baseline="0" dirty="0" err="1">
                          <a:effectLst/>
                        </a:rPr>
                        <a:t>mentes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en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sentido</a:t>
                      </a:r>
                      <a:r>
                        <a:rPr lang="en-US" baseline="0" dirty="0">
                          <a:effectLst/>
                        </a:rPr>
                        <a:t> complete o </a:t>
                      </a:r>
                      <a:r>
                        <a:rPr lang="en-US" baseline="0" dirty="0" err="1">
                          <a:effectLst/>
                        </a:rPr>
                        <a:t>literalmente</a:t>
                      </a:r>
                      <a:r>
                        <a:rPr lang="en-US" baseline="0" dirty="0">
                          <a:effectLst/>
                        </a:rPr>
                        <a:t>” (</a:t>
                      </a:r>
                      <a:r>
                        <a:rPr lang="en-US" baseline="0" dirty="0" err="1">
                          <a:effectLst/>
                        </a:rPr>
                        <a:t>Haugeland</a:t>
                      </a:r>
                      <a:r>
                        <a:rPr lang="en-US" baseline="0" dirty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n-US" baseline="0" dirty="0">
                        <a:effectLst/>
                      </a:endParaRPr>
                    </a:p>
                    <a:p>
                      <a:pPr algn="r" rtl="0" fontAlgn="b"/>
                      <a:r>
                        <a:rPr lang="en-US" baseline="0" dirty="0">
                          <a:effectLst/>
                        </a:rPr>
                        <a:t>“La </a:t>
                      </a:r>
                      <a:r>
                        <a:rPr lang="en-US" baseline="0" dirty="0" err="1">
                          <a:effectLst/>
                        </a:rPr>
                        <a:t>automatización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actividades</a:t>
                      </a:r>
                      <a:r>
                        <a:rPr lang="en-US" baseline="0" dirty="0">
                          <a:effectLst/>
                        </a:rPr>
                        <a:t> que </a:t>
                      </a:r>
                      <a:r>
                        <a:rPr lang="en-US" baseline="0" dirty="0" err="1">
                          <a:effectLst/>
                        </a:rPr>
                        <a:t>asociamos</a:t>
                      </a:r>
                      <a:r>
                        <a:rPr lang="en-US" baseline="0" dirty="0">
                          <a:effectLst/>
                        </a:rPr>
                        <a:t> con </a:t>
                      </a:r>
                      <a:r>
                        <a:rPr lang="en-US" baseline="0" dirty="0" err="1">
                          <a:effectLst/>
                        </a:rPr>
                        <a:t>pensamiento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humano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actividades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como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toma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decisiones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resolución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problemas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aprendizaje</a:t>
                      </a:r>
                      <a:r>
                        <a:rPr lang="en-US" baseline="0" dirty="0">
                          <a:effectLst/>
                        </a:rPr>
                        <a:t>… “, (Bellman, 1978) 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PA" dirty="0">
                          <a:effectLst/>
                        </a:rPr>
                        <a:t>“El</a:t>
                      </a:r>
                      <a:r>
                        <a:rPr lang="es-PA" baseline="0" dirty="0">
                          <a:effectLst/>
                        </a:rPr>
                        <a:t> estudio de facultades mentales a </a:t>
                      </a:r>
                      <a:r>
                        <a:rPr lang="es-PA" baseline="0" dirty="0" err="1">
                          <a:effectLst/>
                        </a:rPr>
                        <a:t>travez</a:t>
                      </a:r>
                      <a:r>
                        <a:rPr lang="es-PA" baseline="0" dirty="0">
                          <a:effectLst/>
                        </a:rPr>
                        <a:t> de modelos </a:t>
                      </a:r>
                      <a:r>
                        <a:rPr lang="es-PA" baseline="0" dirty="0" err="1">
                          <a:effectLst/>
                        </a:rPr>
                        <a:t>computacioneales</a:t>
                      </a:r>
                      <a:r>
                        <a:rPr lang="es-PA" baseline="0" dirty="0">
                          <a:effectLst/>
                        </a:rPr>
                        <a:t>”, (</a:t>
                      </a:r>
                      <a:r>
                        <a:rPr lang="es-PA" baseline="0" dirty="0" err="1">
                          <a:effectLst/>
                        </a:rPr>
                        <a:t>Charniak</a:t>
                      </a:r>
                      <a:r>
                        <a:rPr lang="es-PA" baseline="0" dirty="0">
                          <a:effectLst/>
                        </a:rPr>
                        <a:t> y </a:t>
                      </a:r>
                      <a:r>
                        <a:rPr lang="es-PA" baseline="0" dirty="0" err="1">
                          <a:effectLst/>
                        </a:rPr>
                        <a:t>McDermott</a:t>
                      </a:r>
                      <a:r>
                        <a:rPr lang="es-PA" baseline="0" dirty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>
                          <a:effectLst/>
                        </a:rPr>
                        <a:t>“El estudio de las computaciones que hace posible percibir, razonar y actuar”, (Winston, 1992)</a:t>
                      </a: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516586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Actuando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Actuando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32396"/>
                  </a:ext>
                </a:extLst>
              </a:tr>
              <a:tr h="118650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“El arte de </a:t>
                      </a:r>
                      <a:r>
                        <a:rPr lang="en-US" dirty="0" err="1">
                          <a:effectLst/>
                        </a:rPr>
                        <a:t>crear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máquinas</a:t>
                      </a:r>
                      <a:r>
                        <a:rPr lang="en-US" dirty="0">
                          <a:effectLst/>
                        </a:rPr>
                        <a:t> que </a:t>
                      </a:r>
                      <a:r>
                        <a:rPr lang="en-US" dirty="0" err="1">
                          <a:effectLst/>
                        </a:rPr>
                        <a:t>desempeñan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funciones</a:t>
                      </a:r>
                      <a:r>
                        <a:rPr lang="en-US" baseline="0" dirty="0">
                          <a:effectLst/>
                        </a:rPr>
                        <a:t> que </a:t>
                      </a:r>
                      <a:r>
                        <a:rPr lang="en-US" baseline="0" dirty="0" err="1">
                          <a:effectLst/>
                        </a:rPr>
                        <a:t>requieren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inteligencia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cuando</a:t>
                      </a:r>
                      <a:r>
                        <a:rPr lang="en-US" baseline="0" dirty="0">
                          <a:effectLst/>
                        </a:rPr>
                        <a:t> son </a:t>
                      </a:r>
                      <a:r>
                        <a:rPr lang="en-US" baseline="0" dirty="0" err="1">
                          <a:effectLst/>
                        </a:rPr>
                        <a:t>realizadas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por</a:t>
                      </a:r>
                      <a:r>
                        <a:rPr lang="en-US" baseline="0" dirty="0">
                          <a:effectLst/>
                        </a:rPr>
                        <a:t> personas” (Kurzweil, 1990)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“</a:t>
                      </a:r>
                      <a:r>
                        <a:rPr lang="en-US" dirty="0" err="1">
                          <a:effectLst/>
                        </a:rPr>
                        <a:t>Inteligencia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Computacional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es</a:t>
                      </a:r>
                      <a:r>
                        <a:rPr lang="en-US" dirty="0">
                          <a:effectLst/>
                        </a:rPr>
                        <a:t> el studio de </a:t>
                      </a:r>
                      <a:r>
                        <a:rPr lang="en-US" dirty="0" err="1">
                          <a:effectLst/>
                        </a:rPr>
                        <a:t>los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diseños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agentes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inteligentes</a:t>
                      </a:r>
                      <a:r>
                        <a:rPr lang="en-US" baseline="0" dirty="0">
                          <a:effectLst/>
                        </a:rPr>
                        <a:t>” (Poole et al. 1998)</a:t>
                      </a: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>
                          <a:effectLst/>
                        </a:rPr>
                        <a:t>“IA …  se preocupa del comportamiento inteligente de artefactos”, (</a:t>
                      </a:r>
                      <a:r>
                        <a:rPr lang="es-PA" baseline="0" dirty="0" err="1">
                          <a:effectLst/>
                        </a:rPr>
                        <a:t>Nillson</a:t>
                      </a:r>
                      <a:r>
                        <a:rPr lang="es-PA" baseline="0" dirty="0">
                          <a:effectLst/>
                        </a:rPr>
                        <a:t>, 1998)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69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63459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Existen diferentes tipos de sistemas de ML</a:t>
            </a:r>
          </a:p>
          <a:p>
            <a:pPr lvl="1"/>
            <a:r>
              <a:rPr lang="es-PA" dirty="0"/>
              <a:t>Entrenados bajo supervisión humana o no</a:t>
            </a:r>
          </a:p>
          <a:p>
            <a:pPr lvl="2"/>
            <a:r>
              <a:rPr lang="es-PA" dirty="0"/>
              <a:t>Supervisados</a:t>
            </a:r>
          </a:p>
          <a:p>
            <a:pPr lvl="2"/>
            <a:r>
              <a:rPr lang="es-PA" dirty="0"/>
              <a:t>No supervisados</a:t>
            </a:r>
          </a:p>
          <a:p>
            <a:pPr lvl="2"/>
            <a:r>
              <a:rPr lang="es-PA" dirty="0"/>
              <a:t>Semi supervisados</a:t>
            </a:r>
          </a:p>
          <a:p>
            <a:pPr lvl="2"/>
            <a:r>
              <a:rPr lang="es-PA" dirty="0" err="1"/>
              <a:t>Reinforcement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Cuando pueden aprender incrementalmente al vuelo</a:t>
            </a:r>
          </a:p>
          <a:p>
            <a:pPr lvl="2"/>
            <a:r>
              <a:rPr lang="es-PA" dirty="0"/>
              <a:t>Online vs </a:t>
            </a:r>
            <a:r>
              <a:rPr lang="es-PA" dirty="0" err="1"/>
              <a:t>batch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Cuando tenemos nuevos puntos y debemos detectar patrones…</a:t>
            </a:r>
          </a:p>
          <a:p>
            <a:pPr lvl="1"/>
            <a:r>
              <a:rPr lang="es-PA" dirty="0"/>
              <a:t>… Con los viejos puntos y construir un modelo</a:t>
            </a:r>
          </a:p>
          <a:p>
            <a:pPr lvl="2"/>
            <a:r>
              <a:rPr lang="es-PA" dirty="0" err="1"/>
              <a:t>Instance</a:t>
            </a:r>
            <a:r>
              <a:rPr lang="es-PA" dirty="0"/>
              <a:t> vs </a:t>
            </a:r>
            <a:r>
              <a:rPr lang="es-PA" dirty="0" err="1"/>
              <a:t>model</a:t>
            </a:r>
            <a:r>
              <a:rPr lang="es-PA" dirty="0"/>
              <a:t> </a:t>
            </a:r>
            <a:r>
              <a:rPr lang="es-PA" dirty="0" err="1"/>
              <a:t>based</a:t>
            </a:r>
            <a:endParaRPr lang="es-PA" dirty="0"/>
          </a:p>
          <a:p>
            <a:r>
              <a:rPr lang="es-PA" dirty="0"/>
              <a:t>Normalmente las personas los dividen en solo 3 o 2 grandes grupos</a:t>
            </a:r>
          </a:p>
          <a:p>
            <a:pPr lvl="1"/>
            <a:r>
              <a:rPr lang="es-PA" dirty="0" err="1"/>
              <a:t>Supvervised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Reinforcement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</p:txBody>
      </p:sp>
      <p:pic>
        <p:nvPicPr>
          <p:cNvPr id="1026" name="Picture 2" descr="AI, ML and DL: What's the difference? | by Roberta Nicora | Dative_io |  Medium">
            <a:extLst>
              <a:ext uri="{FF2B5EF4-FFF2-40B4-BE49-F238E27FC236}">
                <a16:creationId xmlns:a16="http://schemas.microsoft.com/office/drawing/2014/main" id="{BB048D38-20BE-4B8F-AC9F-92E9C6F23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480" y="795130"/>
            <a:ext cx="3544902" cy="33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01267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5" name="Picture 4" descr="WHAT IS MACHINE LEARNING?. Machine Learning in a nutshell | by Cristian  Gomez | Medium">
            <a:extLst>
              <a:ext uri="{FF2B5EF4-FFF2-40B4-BE49-F238E27FC236}">
                <a16:creationId xmlns:a16="http://schemas.microsoft.com/office/drawing/2014/main" id="{0246A463-4EDD-44AA-B25C-12AABA8CA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862" y="1230189"/>
            <a:ext cx="7768206" cy="555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68737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El </a:t>
            </a:r>
            <a:r>
              <a:rPr lang="es-PA" dirty="0" err="1"/>
              <a:t>dataset</a:t>
            </a:r>
            <a:r>
              <a:rPr lang="es-PA" dirty="0"/>
              <a:t> de training consiste en:</a:t>
            </a:r>
          </a:p>
          <a:p>
            <a:pPr lvl="2"/>
            <a:r>
              <a:rPr lang="es-PA" dirty="0"/>
              <a:t>Entradas (imagen, texto, audio)</a:t>
            </a:r>
          </a:p>
          <a:p>
            <a:pPr lvl="1"/>
            <a:r>
              <a:rPr lang="es-PA" dirty="0"/>
              <a:t>Salidas Esperadas</a:t>
            </a:r>
          </a:p>
          <a:p>
            <a:pPr lvl="2"/>
            <a:r>
              <a:rPr lang="es-PA" dirty="0"/>
              <a:t>Clase o etiqueta (que es, donde está, quien es)</a:t>
            </a:r>
          </a:p>
          <a:p>
            <a:pPr lvl="2"/>
            <a:endParaRPr lang="es-PA" dirty="0"/>
          </a:p>
        </p:txBody>
      </p:sp>
      <p:pic>
        <p:nvPicPr>
          <p:cNvPr id="2050" name="Picture 2" descr="Supervised learning and unsupervised learning. Supervised learning uses...  | Download Scientific Diagram">
            <a:extLst>
              <a:ext uri="{FF2B5EF4-FFF2-40B4-BE49-F238E27FC236}">
                <a16:creationId xmlns:a16="http://schemas.microsoft.com/office/drawing/2014/main" id="{DCC6DDAC-47A0-48B4-AC2A-77CFF46A1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19"/>
          <a:stretch/>
        </p:blipFill>
        <p:spPr bwMode="auto">
          <a:xfrm>
            <a:off x="6203899" y="3670852"/>
            <a:ext cx="5623203" cy="271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05C110-A7A5-4405-996E-EB453D2C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3" y="4081557"/>
            <a:ext cx="4981782" cy="16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9926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Ejemplo de &lt;posibles aplicación con </a:t>
            </a:r>
            <a:r>
              <a:rPr lang="es-PA" dirty="0" err="1"/>
              <a:t>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Clasificación de Imágenes</a:t>
            </a:r>
          </a:p>
        </p:txBody>
      </p:sp>
      <p:pic>
        <p:nvPicPr>
          <p:cNvPr id="4098" name="Picture 2" descr="10 Papers You Should Read to Understand Image Classification in the Deep  Learning Era | by Ethan Yanjia Li | Towards Data Science">
            <a:extLst>
              <a:ext uri="{FF2B5EF4-FFF2-40B4-BE49-F238E27FC236}">
                <a16:creationId xmlns:a16="http://schemas.microsoft.com/office/drawing/2014/main" id="{C8BFAB2C-B0F6-44B0-9943-87F4BA35D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17" y="3273287"/>
            <a:ext cx="4720899" cy="265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84612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Normalmente los algoritmos se dividen en</a:t>
            </a:r>
          </a:p>
          <a:p>
            <a:pPr lvl="1"/>
            <a:r>
              <a:rPr lang="es-PA" dirty="0"/>
              <a:t>Clasificación</a:t>
            </a:r>
          </a:p>
          <a:p>
            <a:pPr lvl="1"/>
            <a:r>
              <a:rPr lang="es-PA" dirty="0"/>
              <a:t>Regresión</a:t>
            </a:r>
          </a:p>
        </p:txBody>
      </p:sp>
      <p:pic>
        <p:nvPicPr>
          <p:cNvPr id="8194" name="Picture 2" descr="Regression vs Classification | Top Key Differences and Comparison">
            <a:extLst>
              <a:ext uri="{FF2B5EF4-FFF2-40B4-BE49-F238E27FC236}">
                <a16:creationId xmlns:a16="http://schemas.microsoft.com/office/drawing/2014/main" id="{E186BA92-9178-47F9-9AAB-7EC21723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792" y="2332720"/>
            <a:ext cx="7883729" cy="373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8023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El </a:t>
            </a:r>
            <a:r>
              <a:rPr lang="es-PA" dirty="0" err="1"/>
              <a:t>dataset</a:t>
            </a:r>
            <a:r>
              <a:rPr lang="es-PA" dirty="0"/>
              <a:t> de training consiste en:</a:t>
            </a:r>
          </a:p>
          <a:p>
            <a:pPr lvl="2"/>
            <a:r>
              <a:rPr lang="es-PA" dirty="0"/>
              <a:t>Entradas (imagen, texto, audio)</a:t>
            </a:r>
          </a:p>
          <a:p>
            <a:pPr lvl="1"/>
            <a:r>
              <a:rPr lang="es-PA" dirty="0"/>
              <a:t>Salidas Esperadas</a:t>
            </a:r>
          </a:p>
          <a:p>
            <a:pPr lvl="2"/>
            <a:r>
              <a:rPr lang="es-PA" dirty="0"/>
              <a:t>Clase o etiqueta (que es, donde está, quien es)</a:t>
            </a:r>
          </a:p>
          <a:p>
            <a:pPr lvl="2"/>
            <a:endParaRPr lang="es-PA" dirty="0"/>
          </a:p>
          <a:p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El </a:t>
            </a:r>
            <a:r>
              <a:rPr lang="es-PA" dirty="0" err="1"/>
              <a:t>dataset</a:t>
            </a:r>
            <a:r>
              <a:rPr lang="es-PA" dirty="0"/>
              <a:t> es la entrada</a:t>
            </a:r>
          </a:p>
          <a:p>
            <a:pPr lvl="1"/>
            <a:r>
              <a:rPr lang="es-PA" dirty="0"/>
              <a:t>La salida es la interpretación de los datos</a:t>
            </a:r>
          </a:p>
          <a:p>
            <a:pPr lvl="2"/>
            <a:endParaRPr lang="es-PA" dirty="0"/>
          </a:p>
        </p:txBody>
      </p:sp>
      <p:pic>
        <p:nvPicPr>
          <p:cNvPr id="2050" name="Picture 2" descr="Supervised learning and unsupervised learning. Supervised learning uses...  | Download Scientific Diagram">
            <a:extLst>
              <a:ext uri="{FF2B5EF4-FFF2-40B4-BE49-F238E27FC236}">
                <a16:creationId xmlns:a16="http://schemas.microsoft.com/office/drawing/2014/main" id="{DCC6DDAC-47A0-48B4-AC2A-77CFF46A1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202" y="1652631"/>
            <a:ext cx="5476180" cy="440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65550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Clasificación</a:t>
            </a:r>
          </a:p>
          <a:p>
            <a:pPr lvl="1"/>
            <a:r>
              <a:rPr lang="es-PA" dirty="0"/>
              <a:t>Spam email </a:t>
            </a:r>
            <a:r>
              <a:rPr lang="es-PA" dirty="0" err="1"/>
              <a:t>classification</a:t>
            </a:r>
            <a:endParaRPr lang="es-PA" dirty="0"/>
          </a:p>
          <a:p>
            <a:pPr lvl="2"/>
            <a:r>
              <a:rPr lang="es-PA" dirty="0"/>
              <a:t>0.90 = Spam</a:t>
            </a:r>
          </a:p>
          <a:p>
            <a:pPr lvl="2"/>
            <a:r>
              <a:rPr lang="es-PA" dirty="0"/>
              <a:t>0.10 = </a:t>
            </a:r>
            <a:r>
              <a:rPr lang="es-PA" dirty="0" err="1"/>
              <a:t>Not</a:t>
            </a:r>
            <a:r>
              <a:rPr lang="es-PA" dirty="0"/>
              <a:t> Spam</a:t>
            </a:r>
          </a:p>
          <a:p>
            <a:r>
              <a:rPr lang="es-PA" dirty="0"/>
              <a:t>Nos da el % de </a:t>
            </a:r>
            <a:r>
              <a:rPr lang="es-PA" dirty="0" err="1"/>
              <a:t>probabilida</a:t>
            </a:r>
            <a:r>
              <a:rPr lang="es-PA" dirty="0"/>
              <a:t> que el elemento es de una clase</a:t>
            </a:r>
          </a:p>
        </p:txBody>
      </p:sp>
      <p:pic>
        <p:nvPicPr>
          <p:cNvPr id="7172" name="Picture 4" descr="Introduction | ML Universal Guides | Google Developers">
            <a:extLst>
              <a:ext uri="{FF2B5EF4-FFF2-40B4-BE49-F238E27FC236}">
                <a16:creationId xmlns:a16="http://schemas.microsoft.com/office/drawing/2014/main" id="{D0B63C3A-71B5-4BC8-83A0-4CB62EE81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66" y="4020094"/>
            <a:ext cx="4026330" cy="201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10 Papers You Should Read to Understand Image Classification in the Deep  Learning Era | by Ethan Yanjia Li | Towards Data Science">
            <a:extLst>
              <a:ext uri="{FF2B5EF4-FFF2-40B4-BE49-F238E27FC236}">
                <a16:creationId xmlns:a16="http://schemas.microsoft.com/office/drawing/2014/main" id="{242BCADE-EFBD-4713-9289-C8C199E7F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726" y="771088"/>
            <a:ext cx="3861200" cy="21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Acoustic scene classification - DCASE">
            <a:extLst>
              <a:ext uri="{FF2B5EF4-FFF2-40B4-BE49-F238E27FC236}">
                <a16:creationId xmlns:a16="http://schemas.microsoft.com/office/drawing/2014/main" id="{C3C500A0-07A7-43CA-B32F-EB2E5ABD0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489" y="3429000"/>
            <a:ext cx="3629913" cy="280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21217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Como vimos anteriormente…</a:t>
            </a:r>
          </a:p>
          <a:p>
            <a:pPr lvl="1"/>
            <a:r>
              <a:rPr lang="es-PA" dirty="0"/>
              <a:t>En algunos casos por medio de regresiones podemos hacer clasificación</a:t>
            </a:r>
          </a:p>
          <a:p>
            <a:pPr lvl="1"/>
            <a:r>
              <a:rPr lang="es-PA" dirty="0"/>
              <a:t>Probabilidad basada en %</a:t>
            </a:r>
          </a:p>
          <a:p>
            <a:pPr lvl="1"/>
            <a:endParaRPr lang="es-PA" dirty="0"/>
          </a:p>
          <a:p>
            <a:r>
              <a:rPr lang="es-PA" dirty="0"/>
              <a:t>Algunos algoritmos supervisados son:</a:t>
            </a:r>
          </a:p>
          <a:p>
            <a:pPr lvl="1"/>
            <a:r>
              <a:rPr lang="es-PA" dirty="0"/>
              <a:t>KNN (K-</a:t>
            </a:r>
            <a:r>
              <a:rPr lang="es-PA" dirty="0" err="1"/>
              <a:t>Nearest</a:t>
            </a:r>
            <a:r>
              <a:rPr lang="es-PA" dirty="0"/>
              <a:t> </a:t>
            </a:r>
            <a:r>
              <a:rPr lang="es-PA" dirty="0" err="1"/>
              <a:t>Neighbours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Linear </a:t>
            </a:r>
            <a:r>
              <a:rPr lang="es-PA" dirty="0" err="1"/>
              <a:t>Regression</a:t>
            </a:r>
            <a:endParaRPr lang="es-PA" dirty="0"/>
          </a:p>
          <a:p>
            <a:pPr lvl="1"/>
            <a:r>
              <a:rPr lang="es-PA" dirty="0" err="1"/>
              <a:t>Logistic</a:t>
            </a:r>
            <a:r>
              <a:rPr lang="es-PA" dirty="0"/>
              <a:t> </a:t>
            </a:r>
            <a:r>
              <a:rPr lang="es-PA" dirty="0" err="1"/>
              <a:t>Regression</a:t>
            </a:r>
            <a:endParaRPr lang="es-PA" dirty="0"/>
          </a:p>
          <a:p>
            <a:pPr lvl="1"/>
            <a:r>
              <a:rPr lang="es-PA" dirty="0" err="1"/>
              <a:t>Support</a:t>
            </a:r>
            <a:r>
              <a:rPr lang="es-PA" dirty="0"/>
              <a:t> Vector Machines</a:t>
            </a:r>
          </a:p>
          <a:p>
            <a:pPr lvl="1"/>
            <a:r>
              <a:rPr lang="es-PA" dirty="0" err="1"/>
              <a:t>Decision</a:t>
            </a:r>
            <a:r>
              <a:rPr lang="es-PA" dirty="0"/>
              <a:t> </a:t>
            </a:r>
            <a:r>
              <a:rPr lang="es-PA" dirty="0" err="1"/>
              <a:t>Trees</a:t>
            </a:r>
            <a:r>
              <a:rPr lang="es-PA" dirty="0"/>
              <a:t> y </a:t>
            </a:r>
            <a:r>
              <a:rPr lang="es-PA" dirty="0" err="1"/>
              <a:t>Random</a:t>
            </a:r>
            <a:r>
              <a:rPr lang="es-PA" dirty="0"/>
              <a:t> </a:t>
            </a:r>
            <a:r>
              <a:rPr lang="es-PA" dirty="0" err="1"/>
              <a:t>Forests</a:t>
            </a:r>
            <a:endParaRPr lang="es-PA" dirty="0"/>
          </a:p>
          <a:p>
            <a:pPr lvl="1"/>
            <a:r>
              <a:rPr lang="es-PA" dirty="0"/>
              <a:t>Redes Neuronales</a:t>
            </a:r>
          </a:p>
          <a:p>
            <a:pPr lvl="1"/>
            <a:endParaRPr lang="es-PA" dirty="0"/>
          </a:p>
        </p:txBody>
      </p:sp>
      <p:pic>
        <p:nvPicPr>
          <p:cNvPr id="22530" name="Picture 2" descr="Logistic Regression with Python. Logistic regression was once the most… |  by ODSC - Open Data Science | Medium">
            <a:extLst>
              <a:ext uri="{FF2B5EF4-FFF2-40B4-BE49-F238E27FC236}">
                <a16:creationId xmlns:a16="http://schemas.microsoft.com/office/drawing/2014/main" id="{98739798-ACAA-445B-BD24-D002E0826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425" y="2195491"/>
            <a:ext cx="4474128" cy="209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4202E9-2243-4A2F-8A84-E03C1CECA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35" y="4427188"/>
            <a:ext cx="4639218" cy="23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9129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Regresión</a:t>
            </a:r>
          </a:p>
          <a:p>
            <a:pPr lvl="1"/>
            <a:r>
              <a:rPr lang="es-PA" dirty="0"/>
              <a:t>La salida del algoritmo es un número o un vector de números </a:t>
            </a:r>
          </a:p>
          <a:p>
            <a:r>
              <a:rPr lang="es-PA" dirty="0"/>
              <a:t>Nos da el % de probabilidad que el elemento es de una clase</a:t>
            </a:r>
          </a:p>
          <a:p>
            <a:pPr lvl="1"/>
            <a:r>
              <a:rPr lang="es-PA" dirty="0"/>
              <a:t>Predicción de precios, ocurrencias de crímenes.</a:t>
            </a:r>
          </a:p>
          <a:p>
            <a:pPr lvl="1"/>
            <a:r>
              <a:rPr lang="es-PA" dirty="0"/>
              <a:t>Detector de marcas faciales, super resolución</a:t>
            </a:r>
          </a:p>
          <a:p>
            <a:pPr lvl="1"/>
            <a:r>
              <a:rPr lang="es-PA" dirty="0"/>
              <a:t>Stock </a:t>
            </a:r>
            <a:r>
              <a:rPr lang="es-PA" dirty="0" err="1"/>
              <a:t>market</a:t>
            </a:r>
            <a:r>
              <a:rPr lang="es-PA" dirty="0"/>
              <a:t> </a:t>
            </a:r>
            <a:r>
              <a:rPr lang="es-PA" dirty="0" err="1"/>
              <a:t>prediction</a:t>
            </a:r>
            <a:endParaRPr lang="es-PA" dirty="0"/>
          </a:p>
          <a:p>
            <a:pPr lvl="1"/>
            <a:r>
              <a:rPr lang="es-PA" dirty="0" err="1"/>
              <a:t>Image</a:t>
            </a:r>
            <a:r>
              <a:rPr lang="es-PA" dirty="0"/>
              <a:t> </a:t>
            </a:r>
            <a:r>
              <a:rPr lang="es-PA" dirty="0" err="1"/>
              <a:t>inpainting</a:t>
            </a:r>
            <a:r>
              <a:rPr lang="es-PA" dirty="0"/>
              <a:t>, </a:t>
            </a:r>
            <a:r>
              <a:rPr lang="es-PA" dirty="0" err="1"/>
              <a:t>rec.</a:t>
            </a:r>
            <a:r>
              <a:rPr lang="es-PA" dirty="0"/>
              <a:t> de audio</a:t>
            </a:r>
          </a:p>
          <a:p>
            <a:pPr lvl="1"/>
            <a:r>
              <a:rPr lang="es-PA" dirty="0"/>
              <a:t>Estimador de edad</a:t>
            </a: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07160-2D4C-4BDA-8198-D039A388D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" y="4878042"/>
            <a:ext cx="4060272" cy="1893272"/>
          </a:xfrm>
          <a:prstGeom prst="rect">
            <a:avLst/>
          </a:prstGeom>
        </p:spPr>
      </p:pic>
      <p:pic>
        <p:nvPicPr>
          <p:cNvPr id="9218" name="Picture 2" descr="Step By Step Guide To Stabilize Facial Landmarks In A Video Using Dlib">
            <a:extLst>
              <a:ext uri="{FF2B5EF4-FFF2-40B4-BE49-F238E27FC236}">
                <a16:creationId xmlns:a16="http://schemas.microsoft.com/office/drawing/2014/main" id="{AB0C456A-3563-41E2-B0D6-64B53177C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516" y="4315574"/>
            <a:ext cx="3758967" cy="245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ow To Use Machine Learning To Possibly Become A Millionaire: Predicting  The Stock Market? | by Jere Xu | Towards Data Science">
            <a:extLst>
              <a:ext uri="{FF2B5EF4-FFF2-40B4-BE49-F238E27FC236}">
                <a16:creationId xmlns:a16="http://schemas.microsoft.com/office/drawing/2014/main" id="{1EC8AA73-EAD6-46FF-9298-8DE7AB0F0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67" y="1050326"/>
            <a:ext cx="3983205" cy="2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Machine Learning for Time Series Data in Python from DataCamp – way to be a  data scientist">
            <a:extLst>
              <a:ext uri="{FF2B5EF4-FFF2-40B4-BE49-F238E27FC236}">
                <a16:creationId xmlns:a16="http://schemas.microsoft.com/office/drawing/2014/main" id="{15AC7EA8-0E36-4E09-A117-979BC8B21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67" y="4120177"/>
            <a:ext cx="2768876" cy="273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82899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El </a:t>
            </a:r>
            <a:r>
              <a:rPr lang="es-PA" dirty="0" err="1"/>
              <a:t>dataset</a:t>
            </a:r>
            <a:r>
              <a:rPr lang="es-PA" dirty="0"/>
              <a:t> es la entrada (no etiquetado)</a:t>
            </a:r>
          </a:p>
          <a:p>
            <a:pPr lvl="1"/>
            <a:r>
              <a:rPr lang="es-PA" dirty="0"/>
              <a:t>La salida es la interpretación de los datos</a:t>
            </a:r>
          </a:p>
          <a:p>
            <a:pPr lvl="2"/>
            <a:endParaRPr lang="es-PA" dirty="0"/>
          </a:p>
        </p:txBody>
      </p:sp>
      <p:pic>
        <p:nvPicPr>
          <p:cNvPr id="2050" name="Picture 2" descr="Supervised learning and unsupervised learning. Supervised learning uses...  | Download Scientific Diagram">
            <a:extLst>
              <a:ext uri="{FF2B5EF4-FFF2-40B4-BE49-F238E27FC236}">
                <a16:creationId xmlns:a16="http://schemas.microsoft.com/office/drawing/2014/main" id="{DCC6DDAC-47A0-48B4-AC2A-77CFF46A1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22"/>
          <a:stretch/>
        </p:blipFill>
        <p:spPr bwMode="auto">
          <a:xfrm>
            <a:off x="5208244" y="2726301"/>
            <a:ext cx="6911328" cy="220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315DB4-51F9-4A3A-9D19-5A11A452B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79" y="4062040"/>
            <a:ext cx="4788714" cy="235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09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La prueba de Turing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Propuesta por Alan Turing</a:t>
            </a:r>
          </a:p>
          <a:p>
            <a:r>
              <a:rPr lang="es-PA" dirty="0"/>
              <a:t>Prueba </a:t>
            </a:r>
            <a:r>
              <a:rPr lang="es-PA" dirty="0" err="1"/>
              <a:t>operacinal</a:t>
            </a:r>
            <a:r>
              <a:rPr lang="es-PA" dirty="0"/>
              <a:t> de inteligencia</a:t>
            </a:r>
          </a:p>
          <a:p>
            <a:pPr lvl="1"/>
            <a:r>
              <a:rPr lang="es-PA" dirty="0"/>
              <a:t>Prueba de PC </a:t>
            </a:r>
          </a:p>
          <a:p>
            <a:pPr lvl="1"/>
            <a:r>
              <a:rPr lang="es-PA" dirty="0"/>
              <a:t>Prueba de Humano</a:t>
            </a:r>
          </a:p>
          <a:p>
            <a:pPr lvl="1"/>
            <a:endParaRPr lang="es-PA" dirty="0"/>
          </a:p>
          <a:p>
            <a:r>
              <a:rPr lang="es-PA" dirty="0"/>
              <a:t>¿Hay diferencia?</a:t>
            </a:r>
          </a:p>
          <a:p>
            <a:r>
              <a:rPr lang="es-PA" dirty="0"/>
              <a:t>No hay humano en la prueba total, es innecesario</a:t>
            </a:r>
          </a:p>
          <a:p>
            <a:pPr marL="457200" lvl="1" indent="0">
              <a:buNone/>
            </a:pPr>
            <a:endParaRPr lang="es-PA" dirty="0"/>
          </a:p>
          <a:p>
            <a:r>
              <a:rPr lang="es-PA" dirty="0"/>
              <a:t>Capacidades</a:t>
            </a:r>
          </a:p>
          <a:p>
            <a:pPr lvl="1"/>
            <a:r>
              <a:rPr lang="es-PA" dirty="0"/>
              <a:t>Procesamiento de Lenguaje Natural: comunicarse en ingles</a:t>
            </a:r>
          </a:p>
          <a:p>
            <a:pPr lvl="1"/>
            <a:r>
              <a:rPr lang="es-PA" dirty="0"/>
              <a:t>Representación del conocimiento: almacena lo que ve o escucha</a:t>
            </a:r>
          </a:p>
          <a:p>
            <a:pPr lvl="1"/>
            <a:r>
              <a:rPr lang="es-PA" dirty="0"/>
              <a:t>Razonamiento Automático: usar estas respuestas para nuevas conclusiones</a:t>
            </a:r>
          </a:p>
          <a:p>
            <a:pPr lvl="1"/>
            <a:r>
              <a:rPr lang="es-PA" dirty="0"/>
              <a:t>Aprendizaje </a:t>
            </a:r>
            <a:r>
              <a:rPr lang="es-PA" dirty="0" err="1"/>
              <a:t>Automatico</a:t>
            </a:r>
            <a:r>
              <a:rPr lang="es-PA" dirty="0"/>
              <a:t>: análisis y extrapolación de patrones</a:t>
            </a:r>
          </a:p>
        </p:txBody>
      </p:sp>
      <p:pic>
        <p:nvPicPr>
          <p:cNvPr id="4100" name="Picture 4" descr="Image result for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29" y="1424708"/>
            <a:ext cx="4948010" cy="32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8519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7322285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Ejemplos de posibles aplicaciones con </a:t>
            </a:r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Anomaly</a:t>
            </a:r>
            <a:r>
              <a:rPr lang="es-PA" dirty="0"/>
              <a:t> </a:t>
            </a:r>
            <a:r>
              <a:rPr lang="es-PA" dirty="0" err="1"/>
              <a:t>detection</a:t>
            </a:r>
            <a:r>
              <a:rPr lang="es-PA" dirty="0"/>
              <a:t> (SVM de 1 clase, bosques aislados)</a:t>
            </a:r>
          </a:p>
          <a:p>
            <a:pPr lvl="1"/>
            <a:r>
              <a:rPr lang="es-PA" dirty="0"/>
              <a:t>Reducción de dimensionalidad y visualización </a:t>
            </a:r>
          </a:p>
          <a:p>
            <a:pPr lvl="2"/>
            <a:r>
              <a:rPr lang="es-PA" dirty="0"/>
              <a:t>Principal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Analysis</a:t>
            </a:r>
            <a:r>
              <a:rPr lang="es-PA" dirty="0"/>
              <a:t> (PCA), </a:t>
            </a:r>
            <a:r>
              <a:rPr lang="es-PA" dirty="0" err="1"/>
              <a:t>Kernel</a:t>
            </a:r>
            <a:r>
              <a:rPr lang="es-PA" dirty="0"/>
              <a:t> PCA, </a:t>
            </a:r>
            <a:r>
              <a:rPr lang="es-PA" dirty="0" err="1"/>
              <a:t>Locally</a:t>
            </a:r>
            <a:r>
              <a:rPr lang="es-PA" dirty="0"/>
              <a:t> Linear </a:t>
            </a:r>
            <a:r>
              <a:rPr lang="es-PA" dirty="0" err="1"/>
              <a:t>Embedding</a:t>
            </a:r>
            <a:r>
              <a:rPr lang="es-PA" dirty="0"/>
              <a:t> (LLE)</a:t>
            </a:r>
          </a:p>
          <a:p>
            <a:pPr lvl="2"/>
            <a:r>
              <a:rPr lang="es-PA" dirty="0"/>
              <a:t>t-</a:t>
            </a:r>
            <a:r>
              <a:rPr lang="es-PA" dirty="0" err="1"/>
              <a:t>Distributed</a:t>
            </a:r>
            <a:r>
              <a:rPr lang="es-PA" dirty="0"/>
              <a:t> </a:t>
            </a:r>
            <a:r>
              <a:rPr lang="es-PA" dirty="0" err="1"/>
              <a:t>Stochastic</a:t>
            </a:r>
            <a:r>
              <a:rPr lang="es-PA" dirty="0"/>
              <a:t> </a:t>
            </a:r>
            <a:r>
              <a:rPr lang="es-PA" dirty="0" err="1"/>
              <a:t>Neighbor</a:t>
            </a:r>
            <a:r>
              <a:rPr lang="es-PA" dirty="0"/>
              <a:t> </a:t>
            </a:r>
            <a:r>
              <a:rPr lang="es-PA" dirty="0" err="1"/>
              <a:t>Embedding</a:t>
            </a:r>
            <a:r>
              <a:rPr lang="es-PA" dirty="0"/>
              <a:t> (t-SNE)</a:t>
            </a:r>
          </a:p>
          <a:p>
            <a:pPr lvl="1"/>
            <a:r>
              <a:rPr lang="es-PA" dirty="0" err="1"/>
              <a:t>Association</a:t>
            </a:r>
            <a:r>
              <a:rPr lang="es-PA" dirty="0"/>
              <a:t> rule </a:t>
            </a:r>
            <a:r>
              <a:rPr lang="es-PA" dirty="0" err="1"/>
              <a:t>learning</a:t>
            </a:r>
            <a:endParaRPr lang="es-PA" dirty="0"/>
          </a:p>
          <a:p>
            <a:pPr lvl="2"/>
            <a:r>
              <a:rPr lang="es-PA" dirty="0"/>
              <a:t>A priori</a:t>
            </a:r>
          </a:p>
          <a:p>
            <a:pPr lvl="2"/>
            <a:r>
              <a:rPr lang="es-PA" dirty="0" err="1"/>
              <a:t>Eclat</a:t>
            </a:r>
            <a:endParaRPr lang="es-PA" dirty="0"/>
          </a:p>
          <a:p>
            <a:pPr lvl="1"/>
            <a:r>
              <a:rPr lang="es-PA" dirty="0"/>
              <a:t>Algoritmo de </a:t>
            </a:r>
            <a:r>
              <a:rPr lang="es-PA" dirty="0" err="1"/>
              <a:t>clustering</a:t>
            </a:r>
            <a:r>
              <a:rPr lang="es-PA" dirty="0"/>
              <a:t> (K-</a:t>
            </a:r>
            <a:r>
              <a:rPr lang="es-PA" dirty="0" err="1"/>
              <a:t>Means</a:t>
            </a:r>
            <a:r>
              <a:rPr lang="es-PA" dirty="0"/>
              <a:t>, DBSCAN, </a:t>
            </a:r>
            <a:r>
              <a:rPr lang="es-PA" dirty="0" err="1"/>
              <a:t>Hierarchical</a:t>
            </a:r>
            <a:r>
              <a:rPr lang="es-PA" dirty="0"/>
              <a:t> </a:t>
            </a:r>
            <a:r>
              <a:rPr lang="es-PA" dirty="0" err="1"/>
              <a:t>cluster</a:t>
            </a:r>
            <a:r>
              <a:rPr lang="es-PA" dirty="0"/>
              <a:t> análisis)</a:t>
            </a:r>
          </a:p>
          <a:p>
            <a:pPr lvl="2"/>
            <a:r>
              <a:rPr lang="es-PA" dirty="0"/>
              <a:t>Se ingresa la data</a:t>
            </a:r>
          </a:p>
          <a:p>
            <a:pPr lvl="2"/>
            <a:r>
              <a:rPr lang="es-PA" dirty="0"/>
              <a:t>El algoritmo determina como hacer la agrupación de la data</a:t>
            </a:r>
          </a:p>
        </p:txBody>
      </p:sp>
      <p:pic>
        <p:nvPicPr>
          <p:cNvPr id="4102" name="Picture 6" descr="K-Means Data Clustering. In today's world with the increased… | by Niruhan  Viswarupan | Towards Data Science">
            <a:extLst>
              <a:ext uri="{FF2B5EF4-FFF2-40B4-BE49-F238E27FC236}">
                <a16:creationId xmlns:a16="http://schemas.microsoft.com/office/drawing/2014/main" id="{AE39BE83-7D6C-4F25-8E45-531489627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172" y="3958557"/>
            <a:ext cx="5085828" cy="258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63638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Más acerca de </a:t>
            </a:r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Ejemplo de un blog de visitas (estadística)</a:t>
            </a:r>
          </a:p>
          <a:p>
            <a:pPr lvl="1"/>
            <a:r>
              <a:rPr lang="es-PA" dirty="0"/>
              <a:t>Queremos saber preferencias de estos clientes</a:t>
            </a:r>
          </a:p>
          <a:p>
            <a:pPr lvl="2"/>
            <a:r>
              <a:rPr lang="es-PA" dirty="0"/>
              <a:t>Mujeres menores a 30 que les gusta libros románticos (40%)</a:t>
            </a:r>
          </a:p>
          <a:p>
            <a:pPr lvl="2"/>
            <a:r>
              <a:rPr lang="es-PA" dirty="0"/>
              <a:t>Hombres mayores de 30 que les gusta películas de terror (50%)</a:t>
            </a:r>
          </a:p>
          <a:p>
            <a:r>
              <a:rPr lang="es-PA" dirty="0"/>
              <a:t>Si para lo anterior utilizamos </a:t>
            </a:r>
            <a:r>
              <a:rPr lang="es-PA" dirty="0" err="1"/>
              <a:t>hierarchical</a:t>
            </a:r>
            <a:r>
              <a:rPr lang="es-PA" dirty="0"/>
              <a:t> </a:t>
            </a:r>
            <a:r>
              <a:rPr lang="es-PA" dirty="0" err="1"/>
              <a:t>clustering</a:t>
            </a:r>
            <a:r>
              <a:rPr lang="es-PA" dirty="0">
                <a:sym typeface="Wingdings" panose="05000000000000000000" pitchFamily="2" charset="2"/>
              </a:rPr>
              <a:t></a:t>
            </a:r>
          </a:p>
        </p:txBody>
      </p:sp>
      <p:pic>
        <p:nvPicPr>
          <p:cNvPr id="5" name="Picture 6" descr="K-Means Data Clustering. In today's world with the increased… | by Niruhan  Viswarupan | Towards Data Science">
            <a:extLst>
              <a:ext uri="{FF2B5EF4-FFF2-40B4-BE49-F238E27FC236}">
                <a16:creationId xmlns:a16="http://schemas.microsoft.com/office/drawing/2014/main" id="{B713CF91-71DE-4D73-A4EE-A4F21B3D0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702" y="636105"/>
            <a:ext cx="4659759" cy="236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133FC0-7789-4474-9B20-F5C108702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175" y="3429000"/>
            <a:ext cx="5008286" cy="240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1320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Más acerca de </a:t>
            </a:r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r>
              <a:rPr lang="es-PA" dirty="0">
                <a:sym typeface="Wingdings" panose="05000000000000000000" pitchFamily="2" charset="2"/>
              </a:rPr>
              <a:t>Algoritmo de visualización (t-SNE) </a:t>
            </a:r>
          </a:p>
          <a:p>
            <a:r>
              <a:rPr lang="es-PA" dirty="0">
                <a:sym typeface="Wingdings" panose="05000000000000000000" pitchFamily="2" charset="2"/>
              </a:rPr>
              <a:t>Otras tareas como reducción de dimensionalidad…</a:t>
            </a:r>
          </a:p>
          <a:p>
            <a:r>
              <a:rPr lang="es-PA" dirty="0">
                <a:sym typeface="Wingdings" panose="05000000000000000000" pitchFamily="2" charset="2"/>
              </a:rPr>
              <a:t>… buscan simplificar data sin perder mucha </a:t>
            </a:r>
            <a:r>
              <a:rPr lang="es-PA" dirty="0" err="1">
                <a:sym typeface="Wingdings" panose="05000000000000000000" pitchFamily="2" charset="2"/>
              </a:rPr>
              <a:t>info</a:t>
            </a:r>
            <a:r>
              <a:rPr lang="es-PA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Hacen unión de las características</a:t>
            </a:r>
          </a:p>
          <a:p>
            <a:pPr lvl="1"/>
            <a:r>
              <a:rPr lang="es-PA" dirty="0" err="1"/>
              <a:t>p.e</a:t>
            </a:r>
            <a:r>
              <a:rPr lang="es-PA" dirty="0"/>
              <a:t>. unir kilometraje de automóvil con años del auto</a:t>
            </a:r>
          </a:p>
          <a:p>
            <a:r>
              <a:rPr lang="es-PA" dirty="0"/>
              <a:t>Normalmente es mejor reducir el </a:t>
            </a:r>
            <a:r>
              <a:rPr lang="es-PA" dirty="0" err="1"/>
              <a:t>dataset</a:t>
            </a:r>
            <a:r>
              <a:rPr lang="es-PA" dirty="0"/>
              <a:t> (en dimensión) antes de pasar al training</a:t>
            </a:r>
          </a:p>
          <a:p>
            <a:r>
              <a:rPr lang="es-PA" dirty="0"/>
              <a:t>Otra mejor definición es detección de anomalías</a:t>
            </a:r>
          </a:p>
          <a:p>
            <a:pPr lvl="1"/>
            <a:r>
              <a:rPr lang="es-PA" dirty="0" err="1"/>
              <a:t>p.e</a:t>
            </a:r>
            <a:r>
              <a:rPr lang="es-PA" dirty="0"/>
              <a:t>. desperfectos en un auto</a:t>
            </a:r>
          </a:p>
          <a:p>
            <a:pPr lvl="1"/>
            <a:r>
              <a:rPr lang="es-PA" dirty="0"/>
              <a:t>El sistema aprende a distinguir entre lo normal y raro</a:t>
            </a:r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1D3E9-3339-4686-A7A9-7CA5A3C6E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375" y="771088"/>
            <a:ext cx="4767777" cy="2971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AC56A-195F-40D8-94BA-C70C89843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964" y="4463185"/>
            <a:ext cx="4767777" cy="232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9179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Semi supervisado</a:t>
            </a:r>
          </a:p>
          <a:p>
            <a:pPr lvl="1"/>
            <a:r>
              <a:rPr lang="es-PA" dirty="0"/>
              <a:t>Aquí la información (</a:t>
            </a:r>
            <a:r>
              <a:rPr lang="es-PA" dirty="0" err="1"/>
              <a:t>dataset</a:t>
            </a:r>
            <a:r>
              <a:rPr lang="es-PA" dirty="0"/>
              <a:t>) es parcialmente marcada</a:t>
            </a:r>
          </a:p>
          <a:p>
            <a:pPr lvl="1"/>
            <a:r>
              <a:rPr lang="es-PA" dirty="0"/>
              <a:t>Son combinaciones de algoritmos supervisados y no supervisados</a:t>
            </a:r>
          </a:p>
          <a:p>
            <a:pPr lvl="2"/>
            <a:r>
              <a:rPr lang="es-PA" dirty="0"/>
              <a:t>Deep </a:t>
            </a:r>
            <a:r>
              <a:rPr lang="es-PA" dirty="0" err="1"/>
              <a:t>Belief</a:t>
            </a:r>
            <a:r>
              <a:rPr lang="es-PA" dirty="0"/>
              <a:t> Networks (DBN)</a:t>
            </a:r>
          </a:p>
          <a:p>
            <a:pPr lvl="2"/>
            <a:r>
              <a:rPr lang="es-PA" dirty="0" err="1"/>
              <a:t>Restricted</a:t>
            </a:r>
            <a:r>
              <a:rPr lang="es-PA" dirty="0"/>
              <a:t> </a:t>
            </a:r>
            <a:r>
              <a:rPr lang="es-PA" dirty="0" err="1"/>
              <a:t>Boltzman</a:t>
            </a:r>
            <a:r>
              <a:rPr lang="es-PA" dirty="0"/>
              <a:t> Machines (RBM)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.</a:t>
            </a:r>
          </a:p>
          <a:p>
            <a:pPr lvl="2"/>
            <a:r>
              <a:rPr lang="es-PA" dirty="0"/>
              <a:t>Google </a:t>
            </a:r>
            <a:r>
              <a:rPr lang="es-PA" dirty="0" err="1"/>
              <a:t>photos</a:t>
            </a:r>
            <a:r>
              <a:rPr lang="es-PA" dirty="0"/>
              <a:t> (fotos de familiares marcados y subimos nuevas)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B8E66-8BE6-4ECE-BFD6-318500291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61" y="2832929"/>
            <a:ext cx="4306957" cy="21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9709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Reinforcement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El Agente es el sistema de IA</a:t>
            </a:r>
          </a:p>
          <a:p>
            <a:pPr lvl="1"/>
            <a:r>
              <a:rPr lang="es-PA" dirty="0"/>
              <a:t>Recibe recompensas y penalizaciones por acciones</a:t>
            </a:r>
          </a:p>
          <a:p>
            <a:pPr lvl="1"/>
            <a:r>
              <a:rPr lang="es-PA" dirty="0"/>
              <a:t>Debe establecerse una regla o red (política)</a:t>
            </a:r>
          </a:p>
          <a:p>
            <a:r>
              <a:rPr lang="es-PA" dirty="0"/>
              <a:t>La política define que acción debe tomar el agente</a:t>
            </a:r>
          </a:p>
          <a:p>
            <a:r>
              <a:rPr lang="es-PA" dirty="0"/>
              <a:t>Ejemplo:</a:t>
            </a:r>
          </a:p>
          <a:p>
            <a:pPr lvl="1"/>
            <a:r>
              <a:rPr lang="es-PA" dirty="0"/>
              <a:t>Robots y navegación</a:t>
            </a:r>
          </a:p>
          <a:p>
            <a:pPr lvl="1"/>
            <a:r>
              <a:rPr lang="es-PA" dirty="0" err="1"/>
              <a:t>DeepMind</a:t>
            </a:r>
            <a:r>
              <a:rPr lang="es-PA" dirty="0"/>
              <a:t> </a:t>
            </a:r>
            <a:r>
              <a:rPr lang="es-PA" dirty="0" err="1"/>
              <a:t>AlphaGo</a:t>
            </a: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4BF17-D6FE-4531-9884-8DA46A9B6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540" y="771088"/>
            <a:ext cx="3496638" cy="3047254"/>
          </a:xfrm>
          <a:prstGeom prst="rect">
            <a:avLst/>
          </a:prstGeom>
        </p:spPr>
      </p:pic>
      <p:pic>
        <p:nvPicPr>
          <p:cNvPr id="27650" name="Picture 2" descr="Google's AI beats world Go champion in first of five matches - BBC News">
            <a:extLst>
              <a:ext uri="{FF2B5EF4-FFF2-40B4-BE49-F238E27FC236}">
                <a16:creationId xmlns:a16="http://schemas.microsoft.com/office/drawing/2014/main" id="{542028ED-4002-49CD-9DCA-F40127C00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270" y="4148338"/>
            <a:ext cx="4691270" cy="263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41593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Otro criterio de clasificar algoritmos de Machine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Batch</a:t>
            </a:r>
            <a:r>
              <a:rPr lang="es-PA" dirty="0"/>
              <a:t> vs Online </a:t>
            </a:r>
            <a:r>
              <a:rPr lang="es-PA" dirty="0" err="1"/>
              <a:t>Learning</a:t>
            </a:r>
            <a:endParaRPr lang="es-PA" dirty="0"/>
          </a:p>
          <a:p>
            <a:r>
              <a:rPr lang="es-PA" dirty="0" err="1"/>
              <a:t>Batch</a:t>
            </a:r>
            <a:r>
              <a:rPr lang="es-PA" dirty="0"/>
              <a:t> </a:t>
            </a:r>
            <a:r>
              <a:rPr lang="es-PA" dirty="0" err="1"/>
              <a:t>Learning</a:t>
            </a:r>
            <a:r>
              <a:rPr lang="es-PA" dirty="0"/>
              <a:t> (Offline </a:t>
            </a:r>
            <a:r>
              <a:rPr lang="es-PA" dirty="0" err="1"/>
              <a:t>Learning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El sistema es capaz de aprender incrementalmente</a:t>
            </a:r>
          </a:p>
          <a:p>
            <a:pPr lvl="1"/>
            <a:r>
              <a:rPr lang="es-PA" dirty="0"/>
              <a:t>Se entrena utilizando toda la data y luego se lanza a producción sin aprender más.</a:t>
            </a:r>
          </a:p>
          <a:p>
            <a:pPr lvl="1"/>
            <a:r>
              <a:rPr lang="es-PA" dirty="0"/>
              <a:t>Para que aprenda más debe ser entrenado nuevamente</a:t>
            </a:r>
          </a:p>
          <a:p>
            <a:pPr lvl="1"/>
            <a:r>
              <a:rPr lang="es-PA" dirty="0"/>
              <a:t>Este proceso puede ser automatizado sin mucho problema</a:t>
            </a:r>
          </a:p>
          <a:p>
            <a:pPr lvl="1"/>
            <a:r>
              <a:rPr lang="es-PA" dirty="0"/>
              <a:t>Requiere mucho espacio en computación y en memoria</a:t>
            </a:r>
          </a:p>
        </p:txBody>
      </p:sp>
    </p:spTree>
    <p:extLst>
      <p:ext uri="{BB962C8B-B14F-4D97-AF65-F5344CB8AC3E}">
        <p14:creationId xmlns:p14="http://schemas.microsoft.com/office/powerpoint/2010/main" val="5387590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Otro criterio de clasificar algoritmos de Machine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Batch</a:t>
            </a:r>
            <a:r>
              <a:rPr lang="es-PA" dirty="0"/>
              <a:t> vs Online </a:t>
            </a:r>
            <a:r>
              <a:rPr lang="es-PA" dirty="0" err="1"/>
              <a:t>Learning</a:t>
            </a:r>
            <a:endParaRPr lang="es-PA" dirty="0"/>
          </a:p>
          <a:p>
            <a:r>
              <a:rPr lang="es-PA" dirty="0"/>
              <a:t>Online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Entrenamos incrementalmente por medio de </a:t>
            </a:r>
            <a:r>
              <a:rPr lang="es-PA" dirty="0" err="1"/>
              <a:t>mini-batches</a:t>
            </a:r>
            <a:endParaRPr lang="es-PA" dirty="0"/>
          </a:p>
          <a:p>
            <a:pPr lvl="1"/>
            <a:r>
              <a:rPr lang="es-PA" dirty="0"/>
              <a:t>Fácil de computar y poco espacio</a:t>
            </a:r>
          </a:p>
          <a:p>
            <a:pPr lvl="1"/>
            <a:r>
              <a:rPr lang="es-PA" dirty="0"/>
              <a:t>A medida que la data ingresa el sistema aprende online</a:t>
            </a:r>
          </a:p>
          <a:p>
            <a:r>
              <a:rPr lang="es-PA" dirty="0"/>
              <a:t>Se aplica a stock </a:t>
            </a:r>
            <a:r>
              <a:rPr lang="es-PA" dirty="0" err="1"/>
              <a:t>market</a:t>
            </a:r>
            <a:endParaRPr lang="es-PA" dirty="0"/>
          </a:p>
          <a:p>
            <a:r>
              <a:rPr lang="es-PA" dirty="0"/>
              <a:t>Online </a:t>
            </a:r>
            <a:r>
              <a:rPr lang="es-PA" dirty="0" err="1"/>
              <a:t>learning</a:t>
            </a:r>
            <a:r>
              <a:rPr lang="es-PA" dirty="0"/>
              <a:t> puede entrenar grandes </a:t>
            </a:r>
            <a:r>
              <a:rPr lang="es-PA" dirty="0" err="1"/>
              <a:t>datasets</a:t>
            </a:r>
            <a:endParaRPr lang="es-PA" dirty="0"/>
          </a:p>
          <a:p>
            <a:pPr lvl="1"/>
            <a:r>
              <a:rPr lang="es-PA" dirty="0"/>
              <a:t>Correr una porción del </a:t>
            </a:r>
            <a:r>
              <a:rPr lang="es-PA" dirty="0" err="1"/>
              <a:t>dataset</a:t>
            </a:r>
            <a:endParaRPr lang="es-PA" dirty="0"/>
          </a:p>
          <a:p>
            <a:pPr lvl="1"/>
            <a:r>
              <a:rPr lang="es-PA" dirty="0"/>
              <a:t>Entrenar sobre él</a:t>
            </a:r>
          </a:p>
          <a:p>
            <a:pPr lvl="1"/>
            <a:r>
              <a:rPr lang="es-PA" dirty="0"/>
              <a:t>Repetir hasta completar toda la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896F8-2AC8-4C83-9EF7-25AEEFFC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738" y="4004873"/>
            <a:ext cx="5319834" cy="26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946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Online </a:t>
            </a:r>
            <a:r>
              <a:rPr lang="es-PA" dirty="0" err="1"/>
              <a:t>learning</a:t>
            </a:r>
            <a:r>
              <a:rPr lang="es-PA" dirty="0"/>
              <a:t> para grandes </a:t>
            </a:r>
            <a:r>
              <a:rPr lang="es-PA" dirty="0" err="1"/>
              <a:t>datasets</a:t>
            </a:r>
            <a:endParaRPr lang="es-PA" dirty="0"/>
          </a:p>
          <a:p>
            <a:pPr lvl="1"/>
            <a:r>
              <a:rPr lang="es-PA" dirty="0"/>
              <a:t>Se debe ajustar el </a:t>
            </a:r>
            <a:r>
              <a:rPr lang="es-PA" dirty="0" err="1"/>
              <a:t>learning</a:t>
            </a:r>
            <a:r>
              <a:rPr lang="es-PA" dirty="0"/>
              <a:t> </a:t>
            </a:r>
            <a:r>
              <a:rPr lang="es-PA" dirty="0" err="1"/>
              <a:t>rate</a:t>
            </a:r>
            <a:endParaRPr lang="es-PA" dirty="0"/>
          </a:p>
          <a:p>
            <a:pPr lvl="2"/>
            <a:r>
              <a:rPr lang="es-PA" dirty="0"/>
              <a:t>Muy alto olvida los datos anteriores</a:t>
            </a:r>
          </a:p>
          <a:p>
            <a:pPr lvl="2"/>
            <a:r>
              <a:rPr lang="es-PA" dirty="0"/>
              <a:t>Muy bajo no s </a:t>
            </a:r>
            <a:r>
              <a:rPr lang="es-PA" dirty="0" err="1"/>
              <a:t>eadapta</a:t>
            </a:r>
            <a:r>
              <a:rPr lang="es-PA" dirty="0"/>
              <a:t> al cambio rápido</a:t>
            </a:r>
          </a:p>
          <a:p>
            <a:pPr lvl="2"/>
            <a:endParaRPr lang="es-PA" dirty="0"/>
          </a:p>
          <a:p>
            <a:r>
              <a:rPr lang="es-PA" dirty="0"/>
              <a:t>Si mala información es insertada al sistema se nota</a:t>
            </a:r>
          </a:p>
          <a:p>
            <a:pPr lvl="1"/>
            <a:r>
              <a:rPr lang="es-PA" dirty="0"/>
              <a:t>Mala data al robot causa una mala ejecución</a:t>
            </a:r>
          </a:p>
          <a:p>
            <a:pPr lvl="1"/>
            <a:r>
              <a:rPr lang="es-PA" dirty="0"/>
              <a:t>Para un sistema de software los clientes te llamarán y dirán que algo pasa.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FF5BB-93A2-413E-A4BC-33AA6BFA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247" y="967474"/>
            <a:ext cx="5014135" cy="28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1243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Otra manera de categorizarlos es en como generalizan los datos</a:t>
            </a:r>
          </a:p>
          <a:p>
            <a:pPr lvl="1"/>
            <a:r>
              <a:rPr lang="es-PA" dirty="0"/>
              <a:t>Basado en instancias y basados en modelos</a:t>
            </a:r>
          </a:p>
          <a:p>
            <a:r>
              <a:rPr lang="es-PA" dirty="0"/>
              <a:t>Instancias</a:t>
            </a:r>
          </a:p>
          <a:p>
            <a:pPr lvl="1"/>
            <a:r>
              <a:rPr lang="es-PA" dirty="0"/>
              <a:t>El sistema aprende por ejemplos (de memoria)</a:t>
            </a:r>
          </a:p>
          <a:p>
            <a:pPr lvl="1"/>
            <a:r>
              <a:rPr lang="es-PA" dirty="0"/>
              <a:t>Generaliza los nuevos casos por </a:t>
            </a:r>
            <a:r>
              <a:rPr lang="es-PA" dirty="0" err="1"/>
              <a:t>similaridad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Modelo</a:t>
            </a:r>
          </a:p>
          <a:p>
            <a:pPr lvl="1"/>
            <a:r>
              <a:rPr lang="es-PA" dirty="0"/>
              <a:t>Haciendo predicciones</a:t>
            </a:r>
          </a:p>
          <a:p>
            <a:r>
              <a:rPr lang="es-PA" dirty="0" err="1"/>
              <a:t>Ejm</a:t>
            </a:r>
            <a:r>
              <a:rPr lang="es-PA" dirty="0"/>
              <a:t>:  estudiar si en países ricos la gente es más feliz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4A2BD-C548-4DC5-8EAE-FAB4BFB0C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615" y="2067244"/>
            <a:ext cx="4188263" cy="2081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DD836-8F18-40E1-9F85-CA99C75AD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615" y="4518600"/>
            <a:ext cx="4030599" cy="2060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3E8140-6B29-48E7-B851-711775984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62" y="5207666"/>
            <a:ext cx="2821560" cy="144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7170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Ejm</a:t>
            </a:r>
            <a:r>
              <a:rPr lang="es-PA" dirty="0"/>
              <a:t>:  Estudiar si en los países más ricos la gente es más feliz</a:t>
            </a:r>
          </a:p>
          <a:p>
            <a:r>
              <a:rPr lang="es-PA" dirty="0"/>
              <a:t>Graficando (¿vemos alguna tendencia?)</a:t>
            </a:r>
          </a:p>
          <a:p>
            <a:pPr lvl="1"/>
            <a:r>
              <a:rPr lang="es-PA" dirty="0"/>
              <a:t>Pareciera que al ganar más se es más feliz</a:t>
            </a:r>
          </a:p>
          <a:p>
            <a:pPr lvl="1"/>
            <a:r>
              <a:rPr lang="es-PA" dirty="0"/>
              <a:t>Luego seleccionamos un modelo, digamos…</a:t>
            </a:r>
          </a:p>
          <a:p>
            <a:pPr lvl="1"/>
            <a:r>
              <a:rPr lang="es-PA" dirty="0"/>
              <a:t>Satisfacción = </a:t>
            </a:r>
            <a:r>
              <a:rPr lang="es-PA" dirty="0">
                <a:sym typeface="Symbol" panose="05050102010706020507" pitchFamily="18" charset="2"/>
              </a:rPr>
              <a:t>0 + 1 </a:t>
            </a:r>
            <a:r>
              <a:rPr lang="es-PA" dirty="0" err="1">
                <a:sym typeface="Symbol" panose="05050102010706020507" pitchFamily="18" charset="2"/>
              </a:rPr>
              <a:t>xGDP</a:t>
            </a:r>
            <a:endParaRPr lang="es-PA" dirty="0"/>
          </a:p>
          <a:p>
            <a:r>
              <a:rPr lang="es-PA" dirty="0"/>
              <a:t>Pero para usar los modelos debemos definir las thetas</a:t>
            </a:r>
          </a:p>
          <a:p>
            <a:pPr lvl="1"/>
            <a:r>
              <a:rPr lang="es-PA" dirty="0"/>
              <a:t>Por medio de una función de utilidad</a:t>
            </a:r>
          </a:p>
          <a:p>
            <a:pPr lvl="2"/>
            <a:r>
              <a:rPr lang="es-PA" dirty="0"/>
              <a:t>Nos dice que tan bien o mal lo hace el modelo</a:t>
            </a:r>
          </a:p>
          <a:p>
            <a:pPr lvl="1"/>
            <a:r>
              <a:rPr lang="es-PA" dirty="0"/>
              <a:t>De aquí en regresión lineal la óptima sería:</a:t>
            </a:r>
          </a:p>
          <a:p>
            <a:r>
              <a:rPr lang="es-PA" dirty="0">
                <a:sym typeface="Symbol" panose="05050102010706020507" pitchFamily="18" charset="2"/>
              </a:rPr>
              <a:t>0 = 4.85 </a:t>
            </a:r>
          </a:p>
          <a:p>
            <a:r>
              <a:rPr lang="es-PA" dirty="0">
                <a:sym typeface="Symbol" panose="05050102010706020507" pitchFamily="18" charset="2"/>
              </a:rPr>
              <a:t>1=4.91x10^-5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endParaRPr lang="es-P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4A095D-8B8E-4515-853D-6EBB501D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824" y="725972"/>
            <a:ext cx="3222955" cy="1650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425A8D-7026-4C3C-AE32-13ACA13D7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521" y="2421184"/>
            <a:ext cx="4267258" cy="2407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3DBC5E-1B54-48C0-9B7B-4ECA036E3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868" y="4828935"/>
            <a:ext cx="3336688" cy="186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9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La prueba de Turing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/>
          </a:bodyPr>
          <a:lstStyle/>
          <a:p>
            <a:r>
              <a:rPr lang="es-PA" dirty="0"/>
              <a:t>Prueba Total de Turing</a:t>
            </a:r>
          </a:p>
          <a:p>
            <a:pPr lvl="1"/>
            <a:r>
              <a:rPr lang="es-PA" dirty="0"/>
              <a:t>Prueba de Percepción del sistema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Se debe cumplir</a:t>
            </a:r>
          </a:p>
          <a:p>
            <a:pPr lvl="1"/>
            <a:r>
              <a:rPr lang="es-PA" dirty="0" err="1"/>
              <a:t>Vision</a:t>
            </a:r>
            <a:r>
              <a:rPr lang="es-PA" dirty="0"/>
              <a:t> por computador</a:t>
            </a:r>
          </a:p>
          <a:p>
            <a:pPr lvl="1"/>
            <a:r>
              <a:rPr lang="es-PA" dirty="0" err="1"/>
              <a:t>Robotica</a:t>
            </a:r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Las 6 disciplinas componen la IA</a:t>
            </a:r>
          </a:p>
        </p:txBody>
      </p:sp>
      <p:pic>
        <p:nvPicPr>
          <p:cNvPr id="6146" name="Picture 2" descr="Image result for total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086" y="1450498"/>
            <a:ext cx="3558511" cy="25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1717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Luego de eso podemos hacer las </a:t>
            </a:r>
            <a:r>
              <a:rPr lang="es-PA" dirty="0" err="1"/>
              <a:t>prediccionesm</a:t>
            </a:r>
            <a:r>
              <a:rPr lang="es-PA" dirty="0"/>
              <a:t> </a:t>
            </a:r>
            <a:r>
              <a:rPr lang="es-PA" dirty="0" err="1"/>
              <a:t>p.e</a:t>
            </a:r>
            <a:r>
              <a:rPr lang="es-PA" dirty="0"/>
              <a:t>. digamos que para Chipre</a:t>
            </a:r>
          </a:p>
          <a:p>
            <a:pPr lvl="1"/>
            <a:r>
              <a:rPr lang="es-PA" dirty="0"/>
              <a:t>GDP = 22587, con </a:t>
            </a:r>
            <a:r>
              <a:rPr lang="es-PA" dirty="0">
                <a:sym typeface="Symbol" panose="05050102010706020507" pitchFamily="18" charset="2"/>
              </a:rPr>
              <a:t>0 = 4.85 y 1=4.91x10^-5 nos da 5.96</a:t>
            </a:r>
          </a:p>
          <a:p>
            <a:r>
              <a:rPr lang="es-PA" dirty="0">
                <a:sym typeface="Symbol" panose="05050102010706020507" pitchFamily="18" charset="2"/>
              </a:rPr>
              <a:t>Utilizando regresión lineal para hacer el algoritmo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98672-7D63-4901-ACD8-58907E61B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1" y="2871883"/>
            <a:ext cx="5143782" cy="1541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1D396C-7086-461A-9384-F94343CB7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296" y="2871883"/>
            <a:ext cx="6085190" cy="339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8551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Symbol" panose="05050102010706020507" pitchFamily="18" charset="2"/>
              </a:rPr>
              <a:t>Utilizando KNN para hacer el algoritmo</a:t>
            </a:r>
          </a:p>
          <a:p>
            <a:r>
              <a:rPr lang="es-PA" dirty="0">
                <a:sym typeface="Symbol" panose="05050102010706020507" pitchFamily="18" charset="2"/>
              </a:rPr>
              <a:t>Agregar y reemplazar la parte de regresión lineal con: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NOTA: A pesar que el modelo predijo bien, solo tenemos una representación total del </a:t>
            </a:r>
            <a:r>
              <a:rPr lang="es-PA" dirty="0" err="1">
                <a:sym typeface="Symbol" panose="05050102010706020507" pitchFamily="18" charset="2"/>
              </a:rPr>
              <a:t>dataset</a:t>
            </a:r>
            <a:r>
              <a:rPr lang="es-PA" dirty="0">
                <a:sym typeface="Symbol" panose="05050102010706020507" pitchFamily="18" charset="2"/>
              </a:rPr>
              <a:t>, hay países en donde se gana menos y la gente es más feliz… todo depende de como los datos son construidos o accedidos por el algoritmo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3D3-C724-4DFA-AE82-11AC4029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992" y="2403820"/>
            <a:ext cx="62198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3643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Ejemplo de Algoritmos de Machine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Clasificación</a:t>
            </a:r>
          </a:p>
          <a:p>
            <a:pPr lvl="1"/>
            <a:r>
              <a:rPr lang="es-PA" dirty="0"/>
              <a:t>Árboles de decisión</a:t>
            </a:r>
          </a:p>
          <a:p>
            <a:pPr lvl="2"/>
            <a:r>
              <a:rPr lang="es-PA" dirty="0"/>
              <a:t>Hacemos una estructura de selección</a:t>
            </a:r>
          </a:p>
          <a:p>
            <a:pPr lvl="2"/>
            <a:r>
              <a:rPr lang="es-PA" dirty="0"/>
              <a:t>Hacemos preguntas en cada nodo y trazamos la ruta dependiendo de la respuesta</a:t>
            </a:r>
          </a:p>
          <a:p>
            <a:pPr lvl="2"/>
            <a:r>
              <a:rPr lang="es-PA" dirty="0"/>
              <a:t>El nodo, al final tiene la salida esperada</a:t>
            </a:r>
          </a:p>
        </p:txBody>
      </p:sp>
      <p:pic>
        <p:nvPicPr>
          <p:cNvPr id="10242" name="Picture 2" descr="Decision Tree">
            <a:extLst>
              <a:ext uri="{FF2B5EF4-FFF2-40B4-BE49-F238E27FC236}">
                <a16:creationId xmlns:a16="http://schemas.microsoft.com/office/drawing/2014/main" id="{00E75D3B-3257-4DFA-AB72-B77A1E0C9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505" y="4133817"/>
            <a:ext cx="7072060" cy="265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36903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Ejemplo de Algoritmos de Machine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Regresión (Clasificación)</a:t>
            </a:r>
          </a:p>
          <a:p>
            <a:pPr lvl="1"/>
            <a:r>
              <a:rPr lang="es-PA" dirty="0"/>
              <a:t>Árboles de decisión</a:t>
            </a:r>
          </a:p>
          <a:p>
            <a:pPr lvl="2"/>
            <a:r>
              <a:rPr lang="es-PA" dirty="0"/>
              <a:t>Tenemos la data original</a:t>
            </a:r>
          </a:p>
          <a:p>
            <a:pPr lvl="2"/>
            <a:r>
              <a:rPr lang="es-PA" dirty="0"/>
              <a:t>Basado en la data creamos el árbol regresor</a:t>
            </a:r>
          </a:p>
          <a:p>
            <a:pPr lvl="2"/>
            <a:endParaRPr lang="es-PA" dirty="0"/>
          </a:p>
          <a:p>
            <a:r>
              <a:rPr lang="es-PA" dirty="0" err="1"/>
              <a:t>Ejm</a:t>
            </a:r>
            <a:r>
              <a:rPr lang="es-PA" dirty="0"/>
              <a:t>… imaginar que cada eje es 0.5U</a:t>
            </a:r>
          </a:p>
          <a:p>
            <a:pPr lvl="1"/>
            <a:r>
              <a:rPr lang="es-PA" dirty="0"/>
              <a:t>Podemos retornar, </a:t>
            </a:r>
            <a:r>
              <a:rPr lang="es-PA" dirty="0" err="1"/>
              <a:t>p.e</a:t>
            </a:r>
            <a:r>
              <a:rPr lang="es-PA" dirty="0"/>
              <a:t>. la media </a:t>
            </a:r>
          </a:p>
          <a:p>
            <a:pPr lvl="2"/>
            <a:r>
              <a:rPr lang="es-PA" dirty="0"/>
              <a:t>Z = mean(valores de </a:t>
            </a:r>
            <a:r>
              <a:rPr lang="es-PA" dirty="0" err="1"/>
              <a:t>Decission</a:t>
            </a:r>
            <a:r>
              <a:rPr lang="es-PA" dirty="0"/>
              <a:t> </a:t>
            </a:r>
            <a:r>
              <a:rPr lang="es-PA" dirty="0" err="1"/>
              <a:t>Tree</a:t>
            </a:r>
            <a:r>
              <a:rPr lang="es-PA" dirty="0"/>
              <a:t> </a:t>
            </a:r>
            <a:r>
              <a:rPr lang="es-PA" dirty="0" err="1"/>
              <a:t>Result</a:t>
            </a:r>
            <a:r>
              <a:rPr lang="es-PA" dirty="0"/>
              <a:t>)</a:t>
            </a:r>
          </a:p>
        </p:txBody>
      </p:sp>
      <p:pic>
        <p:nvPicPr>
          <p:cNvPr id="11266" name="Picture 2" descr="Aprendizaje Supervisado: Decision Tree Regression - 🤖 Aprende IA">
            <a:extLst>
              <a:ext uri="{FF2B5EF4-FFF2-40B4-BE49-F238E27FC236}">
                <a16:creationId xmlns:a16="http://schemas.microsoft.com/office/drawing/2014/main" id="{0A52C4B7-8D16-4BCF-8CA5-B79B0F514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045" y="2300747"/>
            <a:ext cx="5929203" cy="448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3738E-8C1C-457E-8860-B64540B82123}"/>
              </a:ext>
            </a:extLst>
          </p:cNvPr>
          <p:cNvSpPr txBox="1"/>
          <p:nvPr/>
        </p:nvSpPr>
        <p:spPr>
          <a:xfrm>
            <a:off x="8847589" y="4471332"/>
            <a:ext cx="316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valor SI X &gt; 1.0 Y </a:t>
            </a:r>
            <a:r>
              <a:rPr lang="en-US" dirty="0" err="1"/>
              <a:t>Y</a:t>
            </a:r>
            <a:r>
              <a:rPr lang="en-US" dirty="0"/>
              <a:t> &lt; 0.5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0FEE5-1278-4AD6-9AC8-B31673BD9411}"/>
              </a:ext>
            </a:extLst>
          </p:cNvPr>
          <p:cNvSpPr txBox="1"/>
          <p:nvPr/>
        </p:nvSpPr>
        <p:spPr>
          <a:xfrm>
            <a:off x="7590639" y="2830154"/>
            <a:ext cx="316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valor SI X &gt; 0.5 Y </a:t>
            </a:r>
            <a:r>
              <a:rPr lang="en-US" dirty="0" err="1"/>
              <a:t>Y</a:t>
            </a:r>
            <a:r>
              <a:rPr lang="en-US" dirty="0"/>
              <a:t> &gt; 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F779AA-A9ED-4C93-97CA-45150886FB6B}"/>
              </a:ext>
            </a:extLst>
          </p:cNvPr>
          <p:cNvSpPr txBox="1"/>
          <p:nvPr/>
        </p:nvSpPr>
        <p:spPr>
          <a:xfrm>
            <a:off x="5805182" y="2009565"/>
            <a:ext cx="316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valor SI X &lt; 0.5 Y </a:t>
            </a:r>
            <a:r>
              <a:rPr lang="en-US" dirty="0" err="1"/>
              <a:t>Y</a:t>
            </a:r>
            <a:r>
              <a:rPr lang="en-US" dirty="0"/>
              <a:t> &gt; 1.0</a:t>
            </a:r>
          </a:p>
        </p:txBody>
      </p:sp>
    </p:spTree>
    <p:extLst>
      <p:ext uri="{BB962C8B-B14F-4D97-AF65-F5344CB8AC3E}">
        <p14:creationId xmlns:p14="http://schemas.microsoft.com/office/powerpoint/2010/main" val="150699990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Pros de Árboles de Decisión</a:t>
            </a:r>
          </a:p>
          <a:p>
            <a:pPr lvl="1"/>
            <a:r>
              <a:rPr lang="es-PA" dirty="0"/>
              <a:t>Implementación simple</a:t>
            </a:r>
          </a:p>
          <a:p>
            <a:pPr lvl="1"/>
            <a:r>
              <a:rPr lang="es-PA" dirty="0"/>
              <a:t>Rápido entrenamiento</a:t>
            </a:r>
          </a:p>
          <a:p>
            <a:pPr lvl="2"/>
            <a:r>
              <a:rPr lang="es-PA" dirty="0"/>
              <a:t>Existen algoritmos que han desarrollado la división del espacio estado.</a:t>
            </a:r>
          </a:p>
          <a:p>
            <a:pPr lvl="1"/>
            <a:r>
              <a:rPr lang="es-PA" dirty="0"/>
              <a:t>Fáciles de Entender.</a:t>
            </a:r>
          </a:p>
          <a:p>
            <a:pPr lvl="2"/>
            <a:r>
              <a:rPr lang="es-PA" dirty="0"/>
              <a:t>Se puede conversar de este algoritmo con cualquier persona que tenga o no habilidad técnica (manager)</a:t>
            </a:r>
          </a:p>
          <a:p>
            <a:r>
              <a:rPr lang="es-PA" dirty="0" err="1"/>
              <a:t>Cons</a:t>
            </a:r>
            <a:r>
              <a:rPr lang="es-PA" dirty="0"/>
              <a:t> de Árboles de decisión</a:t>
            </a:r>
          </a:p>
          <a:p>
            <a:pPr lvl="1"/>
            <a:r>
              <a:rPr lang="es-PA" dirty="0"/>
              <a:t>Muy sensibles al cambio de información</a:t>
            </a:r>
          </a:p>
          <a:p>
            <a:pPr lvl="1"/>
            <a:r>
              <a:rPr lang="es-PA" dirty="0"/>
              <a:t>No tienden a representar bien la nueva data (</a:t>
            </a:r>
            <a:r>
              <a:rPr lang="es-PA" dirty="0" err="1"/>
              <a:t>overfit</a:t>
            </a:r>
            <a:r>
              <a:rPr lang="es-PA" dirty="0"/>
              <a:t>)</a:t>
            </a:r>
          </a:p>
          <a:p>
            <a:pPr lvl="2"/>
            <a:r>
              <a:rPr lang="es-PA" dirty="0" err="1"/>
              <a:t>Overfit</a:t>
            </a:r>
            <a:r>
              <a:rPr lang="es-PA" dirty="0"/>
              <a:t> = Tiende a generalizar bien la data pero se comporta pésimo o no decente con nueva data</a:t>
            </a:r>
          </a:p>
          <a:p>
            <a:pPr lvl="2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36581040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Ensemble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Pregunta:  Ud. no estudio para un examen y se sienta alrededor de varias personas que también tienen ciertas dudas. ¿Qué haría para corroborar su respuesta en un examen en grupo con estas personas?</a:t>
            </a:r>
          </a:p>
          <a:p>
            <a:pPr lvl="2"/>
            <a:r>
              <a:rPr lang="es-PA" dirty="0"/>
              <a:t>No hace grupo y lo hace solo (10% chance)</a:t>
            </a:r>
          </a:p>
          <a:p>
            <a:pPr lvl="2"/>
            <a:r>
              <a:rPr lang="es-PA" dirty="0"/>
              <a:t>Compara con su maestro (50% chance)</a:t>
            </a:r>
          </a:p>
          <a:p>
            <a:pPr lvl="2"/>
            <a:r>
              <a:rPr lang="es-PA" dirty="0"/>
              <a:t>Lo hace en grupo y compara las respuestas de sus compañeros con la suya (90% de chance)</a:t>
            </a:r>
          </a:p>
          <a:p>
            <a:r>
              <a:rPr lang="es-PA" dirty="0"/>
              <a:t>Combina el aprendizaje de varios algoritmos.</a:t>
            </a:r>
          </a:p>
          <a:p>
            <a:r>
              <a:rPr lang="es-PA" dirty="0"/>
              <a:t>Existen dos técnicas de </a:t>
            </a:r>
            <a:r>
              <a:rPr lang="es-PA" dirty="0" err="1"/>
              <a:t>ensembling</a:t>
            </a:r>
            <a:r>
              <a:rPr lang="es-PA" dirty="0"/>
              <a:t> importantes</a:t>
            </a:r>
          </a:p>
          <a:p>
            <a:pPr lvl="1"/>
            <a:r>
              <a:rPr lang="es-PA" dirty="0" err="1"/>
              <a:t>Bagging</a:t>
            </a:r>
            <a:endParaRPr lang="es-PA" dirty="0"/>
          </a:p>
          <a:p>
            <a:pPr lvl="1"/>
            <a:r>
              <a:rPr lang="es-PA" dirty="0" err="1"/>
              <a:t>Boosting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20749824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Ensemble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Bagging</a:t>
            </a:r>
            <a:endParaRPr lang="es-PA" dirty="0"/>
          </a:p>
          <a:p>
            <a:pPr lvl="2"/>
            <a:r>
              <a:rPr lang="es-PA" dirty="0" err="1"/>
              <a:t>Subsets</a:t>
            </a:r>
            <a:r>
              <a:rPr lang="es-PA" dirty="0"/>
              <a:t> de datos muestreados aleatorios</a:t>
            </a:r>
          </a:p>
          <a:p>
            <a:pPr lvl="2"/>
            <a:r>
              <a:rPr lang="es-PA" dirty="0"/>
              <a:t>Construimos un modelo (Árbol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r>
              <a:rPr lang="es-PA" dirty="0"/>
              <a:t>En regresión:</a:t>
            </a:r>
          </a:p>
          <a:p>
            <a:pPr lvl="1"/>
            <a:r>
              <a:rPr lang="es-PA" dirty="0"/>
              <a:t>Reporta el promedio</a:t>
            </a:r>
          </a:p>
          <a:p>
            <a:r>
              <a:rPr lang="es-PA" dirty="0"/>
              <a:t>En clasificación</a:t>
            </a:r>
          </a:p>
          <a:p>
            <a:pPr lvl="1"/>
            <a:r>
              <a:rPr lang="es-PA" dirty="0"/>
              <a:t>Reporta el resultado con mayor voto</a:t>
            </a:r>
          </a:p>
          <a:p>
            <a:r>
              <a:rPr lang="es-PA" dirty="0"/>
              <a:t>Los modelos pueden aprender </a:t>
            </a:r>
            <a:r>
              <a:rPr lang="es-PA" dirty="0" err="1"/>
              <a:t>paralelelamente</a:t>
            </a:r>
            <a:endParaRPr lang="es-PA" dirty="0"/>
          </a:p>
        </p:txBody>
      </p:sp>
      <p:pic>
        <p:nvPicPr>
          <p:cNvPr id="12290" name="Picture 2" descr="Bagging in Financial Machine Learning: Sequential Bootstrapping. Python  example">
            <a:extLst>
              <a:ext uri="{FF2B5EF4-FFF2-40B4-BE49-F238E27FC236}">
                <a16:creationId xmlns:a16="http://schemas.microsoft.com/office/drawing/2014/main" id="{BE665B2B-CA82-4F01-BAD0-8A27D12A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898" y="595326"/>
            <a:ext cx="6624783" cy="39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65903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Ensemble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Boosting</a:t>
            </a:r>
            <a:endParaRPr lang="es-PA" dirty="0"/>
          </a:p>
          <a:p>
            <a:pPr lvl="2"/>
            <a:r>
              <a:rPr lang="es-PA" dirty="0"/>
              <a:t>El modelo se realiza secuencialmente</a:t>
            </a:r>
          </a:p>
          <a:p>
            <a:pPr lvl="2"/>
            <a:r>
              <a:rPr lang="es-PA" dirty="0"/>
              <a:t>Los modelos actuales aprenden de …</a:t>
            </a:r>
          </a:p>
          <a:p>
            <a:pPr lvl="2"/>
            <a:r>
              <a:rPr lang="es-PA" dirty="0"/>
              <a:t>… los errores de estados previos fallidos</a:t>
            </a:r>
          </a:p>
        </p:txBody>
      </p:sp>
      <p:pic>
        <p:nvPicPr>
          <p:cNvPr id="15362" name="Picture 2" descr="File:Ensemble Boosting.svg - Wikimedia Commons">
            <a:extLst>
              <a:ext uri="{FF2B5EF4-FFF2-40B4-BE49-F238E27FC236}">
                <a16:creationId xmlns:a16="http://schemas.microsoft.com/office/drawing/2014/main" id="{D56C4418-A8AD-4A9D-81A5-6CC1A22CB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107" y="1023458"/>
            <a:ext cx="6576270" cy="369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1124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Ensemble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Gradient</a:t>
            </a:r>
            <a:r>
              <a:rPr lang="es-PA" dirty="0"/>
              <a:t> </a:t>
            </a:r>
            <a:r>
              <a:rPr lang="es-PA" dirty="0" err="1"/>
              <a:t>Boosting</a:t>
            </a:r>
            <a:endParaRPr lang="es-PA" dirty="0"/>
          </a:p>
          <a:p>
            <a:pPr lvl="2"/>
            <a:r>
              <a:rPr lang="es-PA" dirty="0"/>
              <a:t>Residuo del primer árbol</a:t>
            </a:r>
          </a:p>
          <a:p>
            <a:pPr lvl="2"/>
            <a:r>
              <a:rPr lang="es-PA" dirty="0"/>
              <a:t>Residuo del segundo árbol</a:t>
            </a:r>
          </a:p>
          <a:p>
            <a:pPr lvl="2"/>
            <a:r>
              <a:rPr lang="es-PA" dirty="0"/>
              <a:t>Residuo del árbol ‘n’</a:t>
            </a:r>
          </a:p>
          <a:p>
            <a:pPr lvl="1"/>
            <a:r>
              <a:rPr lang="es-PA" dirty="0"/>
              <a:t>Err_1 + Erro_2 + Err_3</a:t>
            </a:r>
          </a:p>
          <a:p>
            <a:pPr lvl="1"/>
            <a:r>
              <a:rPr lang="es-PA" dirty="0"/>
              <a:t>El proceso se repite ‘n’ veces</a:t>
            </a:r>
          </a:p>
          <a:p>
            <a:r>
              <a:rPr lang="es-PA" dirty="0"/>
              <a:t>Como resultado la data hace mejor ‘</a:t>
            </a:r>
            <a:r>
              <a:rPr lang="es-PA" dirty="0" err="1"/>
              <a:t>fit</a:t>
            </a:r>
            <a:r>
              <a:rPr lang="es-PA" dirty="0"/>
              <a:t>’</a:t>
            </a:r>
          </a:p>
        </p:txBody>
      </p:sp>
      <p:pic>
        <p:nvPicPr>
          <p:cNvPr id="16390" name="Picture 6" descr="Very Basic Explanations of Boosting Classifiers | by Sharon Kwak | Data  Driven Investor | Medium">
            <a:extLst>
              <a:ext uri="{FF2B5EF4-FFF2-40B4-BE49-F238E27FC236}">
                <a16:creationId xmlns:a16="http://schemas.microsoft.com/office/drawing/2014/main" id="{D0737072-09F4-40D3-9CE5-41ACCCED5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345" y="771088"/>
            <a:ext cx="5649942" cy="204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topic-10-gradient-boosting">
            <a:extLst>
              <a:ext uri="{FF2B5EF4-FFF2-40B4-BE49-F238E27FC236}">
                <a16:creationId xmlns:a16="http://schemas.microsoft.com/office/drawing/2014/main" id="{FB9203D2-5DC6-48F2-93DC-7DAAB9326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345" y="2871883"/>
            <a:ext cx="3816991" cy="381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92667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Gradient</a:t>
            </a:r>
            <a:r>
              <a:rPr lang="es-PA" dirty="0"/>
              <a:t> </a:t>
            </a:r>
            <a:r>
              <a:rPr lang="es-PA" dirty="0" err="1"/>
              <a:t>boosting</a:t>
            </a:r>
            <a:r>
              <a:rPr lang="es-PA" dirty="0"/>
              <a:t> con data real</a:t>
            </a:r>
          </a:p>
          <a:p>
            <a:pPr lvl="1"/>
            <a:r>
              <a:rPr lang="es-PA" dirty="0"/>
              <a:t>Complejo por la cantidad de datos de entrada a manejar (características)</a:t>
            </a:r>
          </a:p>
          <a:p>
            <a:pPr lvl="1"/>
            <a:r>
              <a:rPr lang="es-PA" dirty="0"/>
              <a:t>Árboles más profundos</a:t>
            </a:r>
          </a:p>
          <a:p>
            <a:pPr lvl="1"/>
            <a:r>
              <a:rPr lang="es-PA" dirty="0"/>
              <a:t>Debemos ajustar un </a:t>
            </a:r>
            <a:r>
              <a:rPr lang="es-PA" dirty="0" err="1"/>
              <a:t>hiperparámetro</a:t>
            </a:r>
            <a:r>
              <a:rPr lang="es-PA" dirty="0"/>
              <a:t> llamado ‘</a:t>
            </a:r>
            <a:r>
              <a:rPr lang="es-PA" dirty="0" err="1"/>
              <a:t>learning_rate</a:t>
            </a:r>
            <a:r>
              <a:rPr lang="es-PA" dirty="0"/>
              <a:t>’ para controlar convergencia</a:t>
            </a:r>
          </a:p>
          <a:p>
            <a:pPr lvl="1"/>
            <a:r>
              <a:rPr lang="es-PA" dirty="0"/>
              <a:t>Existen múltiples opciones para la función de pérdida</a:t>
            </a:r>
          </a:p>
        </p:txBody>
      </p:sp>
    </p:spTree>
    <p:extLst>
      <p:ext uri="{BB962C8B-B14F-4D97-AF65-F5344CB8AC3E}">
        <p14:creationId xmlns:p14="http://schemas.microsoft.com/office/powerpoint/2010/main" val="3186586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Pensando Humanamente – Modelo Cognitivo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Para un programa pensar como humano debemos saber como piensa el humano</a:t>
            </a:r>
          </a:p>
          <a:p>
            <a:pPr lvl="1"/>
            <a:r>
              <a:rPr lang="es-PA" dirty="0"/>
              <a:t>Introspección</a:t>
            </a:r>
          </a:p>
          <a:p>
            <a:pPr lvl="2"/>
            <a:r>
              <a:rPr lang="es-PA" dirty="0"/>
              <a:t>Capturar pensamientos</a:t>
            </a:r>
          </a:p>
          <a:p>
            <a:pPr lvl="1"/>
            <a:r>
              <a:rPr lang="es-PA" dirty="0"/>
              <a:t>Experimentos Psicológicos</a:t>
            </a:r>
          </a:p>
          <a:p>
            <a:pPr lvl="2"/>
            <a:r>
              <a:rPr lang="es-PA" dirty="0"/>
              <a:t>Observando acciones</a:t>
            </a:r>
          </a:p>
          <a:p>
            <a:pPr lvl="1"/>
            <a:r>
              <a:rPr lang="es-PA" dirty="0"/>
              <a:t>Imagen Cerebral</a:t>
            </a:r>
          </a:p>
          <a:p>
            <a:pPr lvl="2"/>
            <a:r>
              <a:rPr lang="es-PA" dirty="0"/>
              <a:t>Observando el cerebro en acción</a:t>
            </a:r>
          </a:p>
          <a:p>
            <a:pPr lvl="2"/>
            <a:endParaRPr lang="es-PA" dirty="0"/>
          </a:p>
          <a:p>
            <a:r>
              <a:rPr lang="es-PA" dirty="0"/>
              <a:t>Ciencias cognitivas  </a:t>
            </a:r>
          </a:p>
          <a:p>
            <a:pPr lvl="1"/>
            <a:r>
              <a:rPr lang="es-PA" dirty="0"/>
              <a:t>modelos de IA de la psicología y mente humana</a:t>
            </a:r>
          </a:p>
          <a:p>
            <a:pPr lvl="1"/>
            <a:endParaRPr lang="es-PA" dirty="0"/>
          </a:p>
          <a:p>
            <a:r>
              <a:rPr lang="es-PA" dirty="0"/>
              <a:t>Confusión</a:t>
            </a:r>
          </a:p>
          <a:p>
            <a:pPr lvl="1"/>
            <a:r>
              <a:rPr lang="es-PA" dirty="0"/>
              <a:t>Un algoritmo ejecuta bien la tarea</a:t>
            </a:r>
          </a:p>
          <a:p>
            <a:pPr lvl="1"/>
            <a:r>
              <a:rPr lang="es-PA" dirty="0"/>
              <a:t>Un modelo de IA representa bien la inteligencia humana</a:t>
            </a:r>
          </a:p>
        </p:txBody>
      </p:sp>
      <p:pic>
        <p:nvPicPr>
          <p:cNvPr id="7176" name="Picture 8" descr="Image result for cognitive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88" y="2469662"/>
            <a:ext cx="4448351" cy="31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794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Proyecto de Machine </a:t>
            </a:r>
            <a:r>
              <a:rPr lang="es-PA" dirty="0" err="1"/>
              <a:t>Learning</a:t>
            </a:r>
            <a:r>
              <a:rPr lang="es-PA" dirty="0"/>
              <a:t> de Inicio a Fin</a:t>
            </a:r>
          </a:p>
          <a:p>
            <a:r>
              <a:rPr lang="es-PA" dirty="0"/>
              <a:t>Trabajando con data real existen diferentes repositorios de ML</a:t>
            </a:r>
          </a:p>
          <a:p>
            <a:pPr lvl="1"/>
            <a:r>
              <a:rPr lang="es-PA" dirty="0"/>
              <a:t>Popular</a:t>
            </a:r>
          </a:p>
          <a:p>
            <a:pPr lvl="2"/>
            <a:r>
              <a:rPr lang="es-PA" dirty="0"/>
              <a:t>UC Irvine Machine </a:t>
            </a:r>
            <a:r>
              <a:rPr lang="es-PA" dirty="0" err="1"/>
              <a:t>Learning</a:t>
            </a:r>
            <a:r>
              <a:rPr lang="es-PA" dirty="0"/>
              <a:t> </a:t>
            </a:r>
            <a:r>
              <a:rPr lang="es-PA" dirty="0" err="1"/>
              <a:t>Repository</a:t>
            </a:r>
            <a:endParaRPr lang="es-PA" dirty="0"/>
          </a:p>
          <a:p>
            <a:pPr lvl="2"/>
            <a:r>
              <a:rPr lang="es-PA" dirty="0" err="1"/>
              <a:t>Kaggle</a:t>
            </a:r>
            <a:r>
              <a:rPr lang="es-PA" dirty="0"/>
              <a:t> </a:t>
            </a:r>
            <a:r>
              <a:rPr lang="es-PA" dirty="0" err="1"/>
              <a:t>Datasets</a:t>
            </a:r>
            <a:endParaRPr lang="es-PA" dirty="0"/>
          </a:p>
          <a:p>
            <a:pPr lvl="2"/>
            <a:r>
              <a:rPr lang="es-PA" dirty="0"/>
              <a:t>Amazon AWS </a:t>
            </a:r>
            <a:r>
              <a:rPr lang="es-PA" dirty="0" err="1"/>
              <a:t>Datasets</a:t>
            </a:r>
            <a:endParaRPr lang="es-PA" dirty="0"/>
          </a:p>
          <a:p>
            <a:pPr lvl="1"/>
            <a:r>
              <a:rPr lang="es-PA" dirty="0"/>
              <a:t>Meta </a:t>
            </a:r>
            <a:r>
              <a:rPr lang="es-PA" dirty="0" err="1"/>
              <a:t>Portals</a:t>
            </a:r>
            <a:endParaRPr lang="es-PA" dirty="0"/>
          </a:p>
          <a:p>
            <a:pPr lvl="2"/>
            <a:r>
              <a:rPr lang="es-PA" dirty="0"/>
              <a:t>Data </a:t>
            </a:r>
            <a:r>
              <a:rPr lang="es-PA" dirty="0" err="1"/>
              <a:t>Portals</a:t>
            </a:r>
            <a:endParaRPr lang="es-PA" dirty="0"/>
          </a:p>
          <a:p>
            <a:pPr lvl="2"/>
            <a:r>
              <a:rPr lang="es-PA" dirty="0" err="1"/>
              <a:t>OpenDataMonitor</a:t>
            </a:r>
            <a:endParaRPr lang="es-PA" dirty="0"/>
          </a:p>
          <a:p>
            <a:pPr lvl="2"/>
            <a:r>
              <a:rPr lang="es-PA" dirty="0" err="1"/>
              <a:t>Quandl</a:t>
            </a:r>
            <a:endParaRPr lang="es-PA" dirty="0"/>
          </a:p>
          <a:p>
            <a:pPr lvl="1"/>
            <a:r>
              <a:rPr lang="es-PA" dirty="0"/>
              <a:t>Otras páginas con repositorios populares</a:t>
            </a:r>
          </a:p>
          <a:p>
            <a:pPr lvl="2"/>
            <a:r>
              <a:rPr lang="es-PA" dirty="0"/>
              <a:t>Lista de ML </a:t>
            </a:r>
            <a:r>
              <a:rPr lang="es-PA" dirty="0" err="1"/>
              <a:t>datasets</a:t>
            </a:r>
            <a:r>
              <a:rPr lang="es-PA" dirty="0"/>
              <a:t> en Wikipedia</a:t>
            </a:r>
          </a:p>
          <a:p>
            <a:pPr lvl="2"/>
            <a:r>
              <a:rPr lang="es-PA" dirty="0"/>
              <a:t>Quora.com</a:t>
            </a:r>
          </a:p>
          <a:p>
            <a:pPr lvl="2"/>
            <a:r>
              <a:rPr lang="es-PA" dirty="0" err="1"/>
              <a:t>Subreddit</a:t>
            </a:r>
            <a:r>
              <a:rPr lang="es-PA" dirty="0"/>
              <a:t> r/</a:t>
            </a:r>
            <a:r>
              <a:rPr lang="es-PA" dirty="0" err="1"/>
              <a:t>dataset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092976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Trabajaremos con el House </a:t>
            </a:r>
            <a:r>
              <a:rPr lang="es-PA" dirty="0" err="1"/>
              <a:t>Pricing</a:t>
            </a:r>
            <a:r>
              <a:rPr lang="es-PA" dirty="0"/>
              <a:t> </a:t>
            </a:r>
            <a:r>
              <a:rPr lang="es-PA" dirty="0" err="1"/>
              <a:t>Dataset</a:t>
            </a:r>
            <a:r>
              <a:rPr lang="es-PA" dirty="0"/>
              <a:t> de California</a:t>
            </a:r>
          </a:p>
          <a:p>
            <a:pPr lvl="1"/>
            <a:r>
              <a:rPr lang="es-PA" dirty="0"/>
              <a:t>Censo de 1990 en el área de la bahía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E7383-289C-4B8A-A4AF-8584C97B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23" y="2425148"/>
            <a:ext cx="5850733" cy="42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633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¿Qué haremos?</a:t>
            </a:r>
          </a:p>
          <a:p>
            <a:pPr lvl="1"/>
            <a:r>
              <a:rPr lang="es-PA" dirty="0"/>
              <a:t>Modelar con este DS el precio de casas </a:t>
            </a:r>
          </a:p>
          <a:p>
            <a:pPr lvl="1"/>
            <a:r>
              <a:rPr lang="es-PA" dirty="0"/>
              <a:t>Contiene población, ingreso medio, precio de casa, etc.</a:t>
            </a:r>
          </a:p>
          <a:p>
            <a:pPr lvl="1"/>
            <a:r>
              <a:rPr lang="es-PA" dirty="0"/>
              <a:t>Población por distrito es de 600-300k personas</a:t>
            </a:r>
          </a:p>
          <a:p>
            <a:pPr lvl="1"/>
            <a:endParaRPr lang="es-PA" dirty="0"/>
          </a:p>
          <a:p>
            <a:r>
              <a:rPr lang="es-PA" dirty="0"/>
              <a:t>Lo primero es dividir y saber que problema vamos a atacar.</a:t>
            </a:r>
          </a:p>
          <a:p>
            <a:pPr lvl="1"/>
            <a:r>
              <a:rPr lang="es-PA" dirty="0"/>
              <a:t>¿Qué nos piden que hagamos?</a:t>
            </a:r>
          </a:p>
          <a:p>
            <a:pPr lvl="1"/>
            <a:r>
              <a:rPr lang="es-PA" dirty="0"/>
              <a:t>¿En qué le beneficia este modelo a la </a:t>
            </a:r>
            <a:r>
              <a:rPr lang="es-PA" dirty="0" err="1"/>
              <a:t>cía</a:t>
            </a:r>
            <a:r>
              <a:rPr lang="es-PA" dirty="0"/>
              <a:t>?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Que se solicita:</a:t>
            </a:r>
          </a:p>
          <a:p>
            <a:pPr lvl="2"/>
            <a:r>
              <a:rPr lang="es-PA" dirty="0"/>
              <a:t>El modelo de salida alimente a otro sistema de IA </a:t>
            </a:r>
          </a:p>
          <a:p>
            <a:pPr lvl="2"/>
            <a:r>
              <a:rPr lang="es-PA" dirty="0"/>
              <a:t>saber si es bueno invertir en el área de la bahía o no y donde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C4760-CCB6-4721-A413-8CE282F77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053" y="3857736"/>
            <a:ext cx="5608360" cy="19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1294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¿Qué haremos?</a:t>
            </a:r>
          </a:p>
          <a:p>
            <a:pPr lvl="1"/>
            <a:r>
              <a:rPr lang="es-PA" dirty="0"/>
              <a:t>Modelar con este DS el precio de casas </a:t>
            </a:r>
          </a:p>
          <a:p>
            <a:pPr lvl="1"/>
            <a:r>
              <a:rPr lang="es-PA" dirty="0"/>
              <a:t>Contiene población, ingreso medio, precio de casa, etc.</a:t>
            </a:r>
          </a:p>
          <a:p>
            <a:pPr lvl="1"/>
            <a:r>
              <a:rPr lang="es-PA" dirty="0"/>
              <a:t>Población por distrito es de 600-300k personas</a:t>
            </a:r>
          </a:p>
          <a:p>
            <a:pPr lvl="1"/>
            <a:endParaRPr lang="es-PA" dirty="0"/>
          </a:p>
          <a:p>
            <a:r>
              <a:rPr lang="es-PA" dirty="0"/>
              <a:t>Lo primero es dividir y saber que problema vamos a atacar.</a:t>
            </a:r>
          </a:p>
          <a:p>
            <a:pPr lvl="1"/>
            <a:r>
              <a:rPr lang="es-PA" dirty="0"/>
              <a:t>¿Qué nos piden que hagamos?</a:t>
            </a:r>
          </a:p>
          <a:p>
            <a:pPr lvl="1"/>
            <a:r>
              <a:rPr lang="es-PA" dirty="0"/>
              <a:t>¿En qué le beneficia este modelo a la </a:t>
            </a:r>
            <a:r>
              <a:rPr lang="es-PA" dirty="0" err="1"/>
              <a:t>cía</a:t>
            </a:r>
            <a:r>
              <a:rPr lang="es-PA" dirty="0"/>
              <a:t>?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Que se solicita la persona que quiere el modelo:</a:t>
            </a:r>
          </a:p>
          <a:p>
            <a:pPr lvl="2"/>
            <a:r>
              <a:rPr lang="es-PA" dirty="0"/>
              <a:t>El modelo de salida alimente a otro sistema de IA </a:t>
            </a:r>
          </a:p>
          <a:p>
            <a:pPr lvl="2"/>
            <a:r>
              <a:rPr lang="es-PA" dirty="0"/>
              <a:t>saber si es bueno invertir en el área de la bahía o no y donde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C4760-CCB6-4721-A413-8CE282F77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053" y="3857736"/>
            <a:ext cx="5608360" cy="19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7038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¿Cuál es la actual solución que se tiene?</a:t>
            </a:r>
          </a:p>
          <a:p>
            <a:pPr lvl="1"/>
            <a:r>
              <a:rPr lang="es-PA" dirty="0"/>
              <a:t>Actualmente el sistema es manual y estimado por expertos</a:t>
            </a:r>
          </a:p>
          <a:p>
            <a:pPr lvl="2"/>
            <a:r>
              <a:rPr lang="es-PA" dirty="0"/>
              <a:t>Esto nos da una métrica para saber si tenemos un sistema y debemos mejorarlo</a:t>
            </a:r>
          </a:p>
          <a:p>
            <a:pPr lvl="1"/>
            <a:r>
              <a:rPr lang="es-PA" dirty="0"/>
              <a:t>Esto es costoso, consume tiempo y los estimados no son tan correctos.</a:t>
            </a:r>
          </a:p>
          <a:p>
            <a:pPr lvl="2"/>
            <a:r>
              <a:rPr lang="es-PA" dirty="0"/>
              <a:t>A veces estiman</a:t>
            </a:r>
          </a:p>
          <a:p>
            <a:pPr lvl="2"/>
            <a:endParaRPr lang="es-PA" dirty="0"/>
          </a:p>
          <a:p>
            <a:r>
              <a:rPr lang="es-PA" dirty="0"/>
              <a:t>Ahora que sabe que espera es </a:t>
            </a:r>
            <a:r>
              <a:rPr lang="es-PA" dirty="0" err="1"/>
              <a:t>ud.</a:t>
            </a:r>
            <a:r>
              <a:rPr lang="es-PA" dirty="0"/>
              <a:t> saber que tipo de sistema hacer</a:t>
            </a:r>
          </a:p>
          <a:p>
            <a:pPr lvl="1"/>
            <a:r>
              <a:rPr lang="es-PA" dirty="0"/>
              <a:t>Supervisado, no supervisado o RL</a:t>
            </a:r>
          </a:p>
          <a:p>
            <a:pPr lvl="1"/>
            <a:r>
              <a:rPr lang="es-PA" dirty="0"/>
              <a:t>Es clasificación o regresión u otra</a:t>
            </a:r>
          </a:p>
          <a:p>
            <a:pPr lvl="1"/>
            <a:r>
              <a:rPr lang="es-PA" dirty="0" err="1"/>
              <a:t>Batch</a:t>
            </a:r>
            <a:r>
              <a:rPr lang="es-PA" dirty="0"/>
              <a:t> </a:t>
            </a:r>
            <a:r>
              <a:rPr lang="es-PA" dirty="0" err="1"/>
              <a:t>learning</a:t>
            </a:r>
            <a:r>
              <a:rPr lang="es-PA" dirty="0"/>
              <a:t> u online </a:t>
            </a:r>
            <a:r>
              <a:rPr lang="es-PA" dirty="0" err="1"/>
              <a:t>learning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3478511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Respuesta</a:t>
            </a:r>
          </a:p>
          <a:p>
            <a:pPr lvl="1"/>
            <a:r>
              <a:rPr lang="es-PA" dirty="0"/>
              <a:t>Sistema supervisado de regresión (todo está etiquetado y vamos a obtener un valor numérico)</a:t>
            </a:r>
          </a:p>
          <a:p>
            <a:pPr lvl="2"/>
            <a:r>
              <a:rPr lang="es-PA" dirty="0" err="1"/>
              <a:t>Multiregresión</a:t>
            </a:r>
            <a:r>
              <a:rPr lang="es-PA" dirty="0"/>
              <a:t> (</a:t>
            </a:r>
            <a:r>
              <a:rPr lang="es-PA" dirty="0" err="1"/>
              <a:t>multiples</a:t>
            </a:r>
            <a:r>
              <a:rPr lang="es-PA" dirty="0"/>
              <a:t> características de entrada)</a:t>
            </a:r>
          </a:p>
          <a:p>
            <a:pPr lvl="2"/>
            <a:r>
              <a:rPr lang="es-PA" dirty="0" err="1"/>
              <a:t>Univariable</a:t>
            </a:r>
            <a:r>
              <a:rPr lang="es-PA" dirty="0"/>
              <a:t> (solo vamos a predecir un valor de salida)</a:t>
            </a:r>
          </a:p>
          <a:p>
            <a:pPr lvl="2"/>
            <a:endParaRPr lang="es-PA" dirty="0"/>
          </a:p>
          <a:p>
            <a:r>
              <a:rPr lang="es-PA" dirty="0"/>
              <a:t>Lo siguiente es establecer una métrica de desempeño</a:t>
            </a:r>
          </a:p>
          <a:p>
            <a:pPr lvl="1"/>
            <a:r>
              <a:rPr lang="es-PA" dirty="0"/>
              <a:t>m = número de muestras</a:t>
            </a:r>
          </a:p>
          <a:p>
            <a:pPr lvl="1"/>
            <a:r>
              <a:rPr lang="es-PA" dirty="0"/>
              <a:t>h = hipótesis (o predicciones del modelo)</a:t>
            </a:r>
          </a:p>
          <a:p>
            <a:pPr lvl="1"/>
            <a:r>
              <a:rPr lang="es-PA" dirty="0"/>
              <a:t>y = </a:t>
            </a:r>
            <a:r>
              <a:rPr lang="es-PA" dirty="0" err="1"/>
              <a:t>ground</a:t>
            </a:r>
            <a:r>
              <a:rPr lang="es-PA" dirty="0"/>
              <a:t> </a:t>
            </a:r>
            <a:r>
              <a:rPr lang="es-PA" dirty="0" err="1"/>
              <a:t>thrut</a:t>
            </a:r>
            <a:r>
              <a:rPr lang="es-PA" dirty="0"/>
              <a:t> (GT o valor verdadero)</a:t>
            </a:r>
          </a:p>
          <a:p>
            <a:pPr lvl="1"/>
            <a:r>
              <a:rPr lang="es-PA" dirty="0"/>
              <a:t>X = vector de características</a:t>
            </a:r>
          </a:p>
          <a:p>
            <a:pPr lvl="1"/>
            <a:r>
              <a:rPr lang="es-PA" dirty="0"/>
              <a:t>i = posición actual de las características a evaluar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B9ED8-7A8F-4F90-A9CD-72AD30E1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87" y="3204853"/>
            <a:ext cx="3321118" cy="10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8163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Por ejemplo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B9ED8-7A8F-4F90-A9CD-72AD30E1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36" y="5607142"/>
            <a:ext cx="3321118" cy="1002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EC884-B0D9-4731-989F-F4425548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36" y="2978838"/>
            <a:ext cx="1766409" cy="1735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F9FE1-57D3-404B-A0F2-1D834C802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36" y="2496368"/>
            <a:ext cx="123825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5A1D33-1D08-4D91-98CE-BE84C6467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36" y="1850204"/>
            <a:ext cx="1500652" cy="500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CD766A-4848-4CB7-861E-F7C3F9771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694" y="1971629"/>
            <a:ext cx="4817673" cy="2629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85F71-B8E4-41E8-8AB7-942CBCCE9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36" y="4894804"/>
            <a:ext cx="20097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26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Para acciones de regresión se prefiere el RMSE</a:t>
            </a:r>
          </a:p>
          <a:p>
            <a:r>
              <a:rPr lang="es-PA" dirty="0"/>
              <a:t>Pero a veces es mejor tomar el MAE (</a:t>
            </a:r>
            <a:r>
              <a:rPr lang="es-PA" dirty="0" err="1"/>
              <a:t>dist</a:t>
            </a:r>
            <a:r>
              <a:rPr lang="es-PA" dirty="0"/>
              <a:t>. Manhattan)</a:t>
            </a:r>
          </a:p>
          <a:p>
            <a:pPr lvl="1"/>
            <a:r>
              <a:rPr lang="es-PA" dirty="0"/>
              <a:t>Es menos susceptible a </a:t>
            </a:r>
            <a:r>
              <a:rPr lang="es-PA" dirty="0" err="1"/>
              <a:t>outliers</a:t>
            </a:r>
            <a:r>
              <a:rPr lang="es-PA" dirty="0"/>
              <a:t> (note que RMSE eleva al cuadrado)</a:t>
            </a:r>
          </a:p>
          <a:p>
            <a:pPr lvl="1"/>
            <a:endParaRPr lang="es-PA" dirty="0"/>
          </a:p>
          <a:p>
            <a:r>
              <a:rPr lang="es-PA" dirty="0"/>
              <a:t>Al L1 </a:t>
            </a:r>
            <a:r>
              <a:rPr lang="es-PA" dirty="0" err="1"/>
              <a:t>norm</a:t>
            </a:r>
            <a:r>
              <a:rPr lang="es-PA" dirty="0"/>
              <a:t> se le conoce como MAE</a:t>
            </a:r>
          </a:p>
          <a:p>
            <a:r>
              <a:rPr lang="es-PA" dirty="0"/>
              <a:t>Al L2 </a:t>
            </a:r>
            <a:r>
              <a:rPr lang="es-PA" dirty="0" err="1"/>
              <a:t>norm</a:t>
            </a:r>
            <a:r>
              <a:rPr lang="es-PA" dirty="0"/>
              <a:t> se le conoce como RMSE</a:t>
            </a:r>
          </a:p>
          <a:p>
            <a:r>
              <a:rPr lang="es-PA" dirty="0"/>
              <a:t>Puede haber L3 </a:t>
            </a:r>
            <a:r>
              <a:rPr lang="es-PA" dirty="0" err="1"/>
              <a:t>norm</a:t>
            </a:r>
            <a:r>
              <a:rPr lang="es-PA" dirty="0"/>
              <a:t>, L4 </a:t>
            </a:r>
            <a:r>
              <a:rPr lang="es-PA" dirty="0" err="1"/>
              <a:t>norm</a:t>
            </a:r>
            <a:r>
              <a:rPr lang="es-PA" dirty="0"/>
              <a:t>, etc.</a:t>
            </a:r>
          </a:p>
          <a:p>
            <a:endParaRPr lang="es-PA" dirty="0"/>
          </a:p>
          <a:p>
            <a:r>
              <a:rPr lang="es-PA" dirty="0"/>
              <a:t>Verificar las </a:t>
            </a:r>
            <a:r>
              <a:rPr lang="es-PA" dirty="0" err="1"/>
              <a:t>asumsiones</a:t>
            </a:r>
            <a:r>
              <a:rPr lang="es-PA" dirty="0"/>
              <a:t> antes de empezar</a:t>
            </a:r>
          </a:p>
          <a:p>
            <a:pPr lvl="1"/>
            <a:r>
              <a:rPr lang="es-PA" dirty="0"/>
              <a:t>Verificar cual es la entrada para el siguiente modelo de IA (si son precios o ‘</a:t>
            </a:r>
            <a:r>
              <a:rPr lang="es-PA" dirty="0" err="1"/>
              <a:t>barat</a:t>
            </a:r>
            <a:r>
              <a:rPr lang="es-PA" dirty="0"/>
              <a:t>’, ‘medio’, ‘caro’)</a:t>
            </a:r>
          </a:p>
          <a:p>
            <a:pPr lvl="1"/>
            <a:r>
              <a:rPr lang="es-PA" dirty="0"/>
              <a:t>Si todo esta bien proseguir, sino ajustar sus </a:t>
            </a:r>
            <a:r>
              <a:rPr lang="es-PA" dirty="0" err="1"/>
              <a:t>asumsiones</a:t>
            </a:r>
            <a:endParaRPr lang="es-P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3A54DC-BFEB-4450-ADCE-81C76D4F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661" y="1968445"/>
            <a:ext cx="3373137" cy="727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338409-41CC-4C77-89EA-72D64FEB6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734" y="965108"/>
            <a:ext cx="3031849" cy="75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6279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Lo siguiente es descargar el DS</a:t>
            </a:r>
          </a:p>
          <a:p>
            <a:pPr lvl="1"/>
            <a:r>
              <a:rPr lang="es-PA" dirty="0"/>
              <a:t>Puede ser manual o por código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Seguido es revisar el DS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Revisar la estructura de datos</a:t>
            </a:r>
          </a:p>
          <a:p>
            <a:pPr lvl="1"/>
            <a:r>
              <a:rPr lang="es-PA" dirty="0"/>
              <a:t>10 atributos</a:t>
            </a:r>
          </a:p>
          <a:p>
            <a:pPr lvl="1"/>
            <a:r>
              <a:rPr lang="es-PA" dirty="0"/>
              <a:t>Algunos como </a:t>
            </a:r>
            <a:r>
              <a:rPr lang="es-PA" dirty="0" err="1"/>
              <a:t>lat,long</a:t>
            </a:r>
            <a:r>
              <a:rPr lang="es-PA" dirty="0"/>
              <a:t> </a:t>
            </a:r>
            <a:r>
              <a:rPr lang="es-PA" dirty="0" err="1"/>
              <a:t>etc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2EF32-409D-40CA-8A1B-7F2A98603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771088"/>
            <a:ext cx="5191539" cy="2421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14F1A7-76F8-42D8-969F-3D3FE3F1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3255489"/>
            <a:ext cx="5324345" cy="1273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21C2C-06B0-4939-B2C1-E6F1DDC3E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782" y="4592671"/>
            <a:ext cx="6193527" cy="222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6734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Puede revisar mejor los atributos con </a:t>
            </a:r>
            <a:r>
              <a:rPr lang="es-PA" dirty="0" err="1"/>
              <a:t>info</a:t>
            </a:r>
            <a:r>
              <a:rPr lang="es-PA" dirty="0"/>
              <a:t>()</a:t>
            </a:r>
          </a:p>
          <a:p>
            <a:pPr lvl="1"/>
            <a:r>
              <a:rPr lang="es-PA" dirty="0"/>
              <a:t>Notar los totales</a:t>
            </a:r>
          </a:p>
          <a:p>
            <a:pPr lvl="2"/>
            <a:r>
              <a:rPr lang="es-PA" dirty="0"/>
              <a:t>La mayoría son 20640</a:t>
            </a:r>
          </a:p>
          <a:p>
            <a:pPr lvl="2"/>
            <a:r>
              <a:rPr lang="es-PA" dirty="0" err="1"/>
              <a:t>Total_bedrooms</a:t>
            </a:r>
            <a:r>
              <a:rPr lang="es-PA" dirty="0"/>
              <a:t> es 20433</a:t>
            </a:r>
          </a:p>
          <a:p>
            <a:pPr lvl="3"/>
            <a:r>
              <a:rPr lang="es-PA" dirty="0"/>
              <a:t>207 atributos no existentes</a:t>
            </a:r>
          </a:p>
          <a:p>
            <a:pPr lvl="2"/>
            <a:r>
              <a:rPr lang="es-PA" dirty="0" err="1"/>
              <a:t>Ocean_proximity</a:t>
            </a:r>
            <a:r>
              <a:rPr lang="es-PA" dirty="0"/>
              <a:t> es del tipo </a:t>
            </a:r>
            <a:r>
              <a:rPr lang="es-PA" dirty="0" err="1"/>
              <a:t>object</a:t>
            </a:r>
            <a:endParaRPr lang="es-PA" dirty="0"/>
          </a:p>
          <a:p>
            <a:pPr lvl="3"/>
            <a:r>
              <a:rPr lang="es-PA" dirty="0"/>
              <a:t>Es un dato </a:t>
            </a:r>
            <a:r>
              <a:rPr lang="es-PA" dirty="0" err="1"/>
              <a:t>categorico</a:t>
            </a:r>
            <a:endParaRPr lang="es-PA" dirty="0"/>
          </a:p>
          <a:p>
            <a:r>
              <a:rPr lang="es-PA" dirty="0"/>
              <a:t>Si filtramos por este </a:t>
            </a:r>
            <a:r>
              <a:rPr lang="es-PA" dirty="0" err="1"/>
              <a:t>ocean</a:t>
            </a:r>
            <a:r>
              <a:rPr lang="es-PA" dirty="0"/>
              <a:t> </a:t>
            </a:r>
            <a:r>
              <a:rPr lang="es-PA" dirty="0" err="1"/>
              <a:t>proximity</a:t>
            </a:r>
            <a:r>
              <a:rPr lang="es-PA" dirty="0"/>
              <a:t> para ver que tipo tenemos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F327D9-315E-40E7-8AE8-7372C32F9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287" y="771088"/>
            <a:ext cx="4555282" cy="2857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7C9B8-66E2-4A09-B750-626DA6B4A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055" y="4640178"/>
            <a:ext cx="4745746" cy="184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98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Aproximación de las Leyes del Pensamiento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6848703" cy="440059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Silogismo</a:t>
            </a:r>
          </a:p>
          <a:p>
            <a:pPr lvl="1"/>
            <a:r>
              <a:rPr lang="es-PA" dirty="0"/>
              <a:t>Aristóteles – Pensamiento Correcto</a:t>
            </a:r>
          </a:p>
          <a:p>
            <a:pPr lvl="1"/>
            <a:r>
              <a:rPr lang="es-PA" dirty="0"/>
              <a:t>2 premisas, 1 conclusión</a:t>
            </a:r>
          </a:p>
          <a:p>
            <a:endParaRPr lang="es-PA" dirty="0"/>
          </a:p>
          <a:p>
            <a:r>
              <a:rPr lang="es-PA" dirty="0"/>
              <a:t>Lógica</a:t>
            </a:r>
          </a:p>
          <a:p>
            <a:pPr lvl="1"/>
            <a:r>
              <a:rPr lang="es-PA" dirty="0"/>
              <a:t>Supone operaciones mentales</a:t>
            </a:r>
          </a:p>
          <a:p>
            <a:pPr lvl="1"/>
            <a:r>
              <a:rPr lang="es-PA" dirty="0"/>
              <a:t>Relaciones del mundo y objetos</a:t>
            </a:r>
          </a:p>
          <a:p>
            <a:pPr lvl="1"/>
            <a:r>
              <a:rPr lang="es-PA" dirty="0"/>
              <a:t>1965 ya existían programadores, problemas con lógica</a:t>
            </a:r>
          </a:p>
          <a:p>
            <a:endParaRPr lang="es-PA" dirty="0"/>
          </a:p>
          <a:p>
            <a:r>
              <a:rPr lang="es-PA" dirty="0"/>
              <a:t>Logicismo</a:t>
            </a:r>
          </a:p>
          <a:p>
            <a:pPr lvl="1"/>
            <a:r>
              <a:rPr lang="es-PA" dirty="0"/>
              <a:t>Lógica + IA</a:t>
            </a:r>
          </a:p>
          <a:p>
            <a:pPr lvl="1"/>
            <a:r>
              <a:rPr lang="es-PA" dirty="0"/>
              <a:t>Crear sistemas inteligentes</a:t>
            </a:r>
          </a:p>
        </p:txBody>
      </p:sp>
      <p:pic>
        <p:nvPicPr>
          <p:cNvPr id="7180" name="Picture 12" descr="Image result for silogis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21082" r="76875" b="46061"/>
          <a:stretch/>
        </p:blipFill>
        <p:spPr bwMode="auto">
          <a:xfrm>
            <a:off x="6323805" y="1853248"/>
            <a:ext cx="1763485" cy="16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5487549" y="4920635"/>
            <a:ext cx="6074227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Problemas/</a:t>
            </a:r>
            <a:r>
              <a:rPr lang="es-PA" dirty="0" err="1"/>
              <a:t>Obstaculos</a:t>
            </a:r>
            <a:endParaRPr lang="es-PA" dirty="0"/>
          </a:p>
          <a:p>
            <a:pPr lvl="1"/>
            <a:r>
              <a:rPr lang="es-PA" dirty="0"/>
              <a:t>Conocimiento por </a:t>
            </a:r>
            <a:r>
              <a:rPr lang="es-PA" dirty="0" err="1"/>
              <a:t>ntoación</a:t>
            </a:r>
            <a:r>
              <a:rPr lang="es-PA" dirty="0"/>
              <a:t> lógica</a:t>
            </a:r>
          </a:p>
          <a:p>
            <a:pPr lvl="1"/>
            <a:r>
              <a:rPr lang="es-PA" dirty="0"/>
              <a:t>El resolver un problema en principio vs práctica</a:t>
            </a:r>
          </a:p>
          <a:p>
            <a:pPr lvl="2"/>
            <a:r>
              <a:rPr lang="es-PA" dirty="0"/>
              <a:t>Escasea el recurso computacional con unos pocos cientos</a:t>
            </a:r>
          </a:p>
        </p:txBody>
      </p:sp>
    </p:spTree>
    <p:extLst>
      <p:ext uri="{BB962C8B-B14F-4D97-AF65-F5344CB8AC3E}">
        <p14:creationId xmlns:p14="http://schemas.microsoft.com/office/powerpoint/2010/main" val="261957273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Luego podemos revisar toda la data por medio de .describe()</a:t>
            </a:r>
          </a:p>
          <a:p>
            <a:pPr lvl="1"/>
            <a:r>
              <a:rPr lang="es-PA" dirty="0"/>
              <a:t>Note que las </a:t>
            </a:r>
            <a:r>
              <a:rPr lang="es-PA" dirty="0" err="1"/>
              <a:t>count</a:t>
            </a:r>
            <a:r>
              <a:rPr lang="es-PA" dirty="0"/>
              <a:t> son diferentes</a:t>
            </a:r>
          </a:p>
          <a:p>
            <a:pPr lvl="1"/>
            <a:r>
              <a:rPr lang="es-PA" dirty="0"/>
              <a:t>Los 25%, 50%, 75%</a:t>
            </a:r>
          </a:p>
          <a:p>
            <a:pPr lvl="2"/>
            <a:r>
              <a:rPr lang="es-PA" dirty="0" err="1"/>
              <a:t>Quartiles</a:t>
            </a:r>
            <a:r>
              <a:rPr lang="es-PA" dirty="0"/>
              <a:t> del promedio</a:t>
            </a:r>
          </a:p>
          <a:p>
            <a:pPr lvl="2"/>
            <a:endParaRPr lang="es-PA" dirty="0"/>
          </a:p>
          <a:p>
            <a:r>
              <a:rPr lang="es-PA" dirty="0"/>
              <a:t>Otra manera eficiente es graficar los datos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EA437-19FF-4E2E-9818-238AEECFE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486" y="1769516"/>
            <a:ext cx="4290597" cy="2043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665C20-3864-41DC-B1F0-629CC3653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53" y="3894830"/>
            <a:ext cx="4541561" cy="1075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C54494-70F2-42F5-A3B6-965CE3832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713" y="3894830"/>
            <a:ext cx="3586686" cy="267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6757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¿Qué nos dice este histograma?</a:t>
            </a:r>
          </a:p>
          <a:p>
            <a:pPr lvl="1"/>
            <a:r>
              <a:rPr lang="es-PA" dirty="0"/>
              <a:t>Analizando median </a:t>
            </a:r>
            <a:r>
              <a:rPr lang="es-PA" dirty="0" err="1"/>
              <a:t>Income</a:t>
            </a:r>
            <a:endParaRPr lang="es-PA" dirty="0"/>
          </a:p>
          <a:p>
            <a:pPr lvl="2"/>
            <a:r>
              <a:rPr lang="es-PA" dirty="0"/>
              <a:t>Expresado en USD</a:t>
            </a:r>
          </a:p>
          <a:p>
            <a:pPr lvl="2"/>
            <a:r>
              <a:rPr lang="es-PA" dirty="0"/>
              <a:t>Datos están truncados a 15 (15000)</a:t>
            </a:r>
          </a:p>
          <a:p>
            <a:pPr lvl="2"/>
            <a:r>
              <a:rPr lang="es-PA" dirty="0"/>
              <a:t>Para más de la mitad no pasa de 10k</a:t>
            </a:r>
          </a:p>
          <a:p>
            <a:pPr lvl="2"/>
            <a:r>
              <a:rPr lang="es-PA" dirty="0"/>
              <a:t>La media anda por los 30k</a:t>
            </a:r>
          </a:p>
          <a:p>
            <a:pPr lvl="1"/>
            <a:r>
              <a:rPr lang="es-PA" dirty="0"/>
              <a:t>Los atributos tienen diferentes escalas</a:t>
            </a:r>
          </a:p>
          <a:p>
            <a:pPr lvl="1"/>
            <a:r>
              <a:rPr lang="es-PA" dirty="0"/>
              <a:t>Los histogramas están desviados a la </a:t>
            </a:r>
            <a:r>
              <a:rPr lang="es-PA" dirty="0" err="1"/>
              <a:t>izq</a:t>
            </a:r>
            <a:endParaRPr lang="es-PA" dirty="0"/>
          </a:p>
          <a:p>
            <a:r>
              <a:rPr lang="es-PA" dirty="0"/>
              <a:t>Visualizar nos ayuda a entender el </a:t>
            </a:r>
            <a:r>
              <a:rPr lang="es-PA" dirty="0" err="1"/>
              <a:t>prob</a:t>
            </a:r>
            <a:r>
              <a:rPr lang="es-PA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C54494-70F2-42F5-A3B6-965CE383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926" y="782068"/>
            <a:ext cx="6464385" cy="482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174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Data </a:t>
            </a:r>
            <a:r>
              <a:rPr lang="es-PA" dirty="0" err="1"/>
              <a:t>snooping</a:t>
            </a:r>
            <a:r>
              <a:rPr lang="es-PA" dirty="0"/>
              <a:t> </a:t>
            </a:r>
            <a:r>
              <a:rPr lang="es-PA" dirty="0" err="1"/>
              <a:t>bias</a:t>
            </a:r>
            <a:endParaRPr lang="es-PA" dirty="0"/>
          </a:p>
          <a:p>
            <a:pPr lvl="1"/>
            <a:r>
              <a:rPr lang="es-PA" dirty="0"/>
              <a:t>Se divide el </a:t>
            </a:r>
            <a:r>
              <a:rPr lang="es-PA" dirty="0" err="1"/>
              <a:t>dataset</a:t>
            </a:r>
            <a:r>
              <a:rPr lang="es-PA" dirty="0"/>
              <a:t> en </a:t>
            </a:r>
            <a:r>
              <a:rPr lang="es-PA" dirty="0" err="1"/>
              <a:t>train</a:t>
            </a:r>
            <a:r>
              <a:rPr lang="es-PA" dirty="0"/>
              <a:t> y test, pero si solo </a:t>
            </a:r>
            <a:r>
              <a:rPr lang="es-PA" dirty="0" err="1"/>
              <a:t>utilzamos</a:t>
            </a:r>
            <a:r>
              <a:rPr lang="es-PA" dirty="0"/>
              <a:t> el test para hacer estimación de que modelo utilizar esto es muy optimista</a:t>
            </a:r>
          </a:p>
          <a:p>
            <a:r>
              <a:rPr lang="es-PA" dirty="0"/>
              <a:t>Creación del test set</a:t>
            </a:r>
          </a:p>
          <a:p>
            <a:pPr lvl="1"/>
            <a:r>
              <a:rPr lang="es-PA" dirty="0"/>
              <a:t>Normalmente se elige aleatoriamente (20% del </a:t>
            </a:r>
            <a:r>
              <a:rPr lang="es-PA" dirty="0" err="1"/>
              <a:t>dataset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Esto funciona pero tiene un problema </a:t>
            </a:r>
            <a:r>
              <a:rPr lang="es-PA" dirty="0">
                <a:sym typeface="Wingdings" panose="05000000000000000000" pitchFamily="2" charset="2"/>
              </a:rPr>
              <a:t>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Si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crece entonces el test set generado es </a:t>
            </a:r>
            <a:r>
              <a:rPr lang="es-PA" dirty="0" err="1">
                <a:sym typeface="Wingdings" panose="05000000000000000000" pitchFamily="2" charset="2"/>
              </a:rPr>
              <a:t>dif</a:t>
            </a:r>
            <a:r>
              <a:rPr lang="es-PA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Para validar el modelo debemos mantener consistencia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Solucion</a:t>
            </a:r>
            <a:r>
              <a:rPr lang="es-PA" dirty="0">
                <a:sym typeface="Wingdings" panose="05000000000000000000" pitchFamily="2" charset="2"/>
              </a:rPr>
              <a:t> (parcial):</a:t>
            </a:r>
          </a:p>
          <a:p>
            <a:pPr lvl="2"/>
            <a:r>
              <a:rPr lang="es-PA" dirty="0" err="1">
                <a:sym typeface="Wingdings" panose="05000000000000000000" pitchFamily="2" charset="2"/>
              </a:rPr>
              <a:t>np.random.seed</a:t>
            </a:r>
            <a:r>
              <a:rPr lang="es-PA" dirty="0">
                <a:sym typeface="Wingdings" panose="05000000000000000000" pitchFamily="2" charset="2"/>
              </a:rPr>
              <a:t>(42) antes de </a:t>
            </a:r>
            <a:r>
              <a:rPr lang="es-PA" dirty="0" err="1">
                <a:sym typeface="Wingdings" panose="05000000000000000000" pitchFamily="2" charset="2"/>
              </a:rPr>
              <a:t>np.random.permutation</a:t>
            </a:r>
            <a:r>
              <a:rPr lang="es-PA" dirty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Mejores soluciones</a:t>
            </a:r>
          </a:p>
          <a:p>
            <a:pPr lvl="2"/>
            <a:r>
              <a:rPr lang="es-PA" dirty="0" err="1">
                <a:sym typeface="Wingdings" panose="05000000000000000000" pitchFamily="2" charset="2"/>
              </a:rPr>
              <a:t>Hashing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Usar </a:t>
            </a:r>
            <a:r>
              <a:rPr lang="es-PA" dirty="0" err="1">
                <a:sym typeface="Wingdings" panose="05000000000000000000" pitchFamily="2" charset="2"/>
              </a:rPr>
              <a:t>scikit-learn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train_test_split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19637-3DA3-4122-8192-516AD4F5D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039" y="2305879"/>
            <a:ext cx="4917533" cy="1649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53A96E-BAB5-493B-B8B4-D5503150F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994" y="4062040"/>
            <a:ext cx="4668388" cy="94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4783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Mejores soluciones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Hashing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Pero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no tiene un índice de hash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Usaremos el </a:t>
            </a:r>
            <a:r>
              <a:rPr lang="es-PA" dirty="0" err="1">
                <a:sym typeface="Wingdings" panose="05000000000000000000" pitchFamily="2" charset="2"/>
              </a:rPr>
              <a:t>index</a:t>
            </a:r>
            <a:r>
              <a:rPr lang="es-PA" dirty="0">
                <a:sym typeface="Wingdings" panose="05000000000000000000" pitchFamily="2" charset="2"/>
              </a:rPr>
              <a:t> del </a:t>
            </a:r>
            <a:r>
              <a:rPr lang="es-PA" dirty="0" err="1">
                <a:sym typeface="Wingdings" panose="05000000000000000000" pitchFamily="2" charset="2"/>
              </a:rPr>
              <a:t>dataframe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Usar </a:t>
            </a:r>
            <a:r>
              <a:rPr lang="es-PA" dirty="0" err="1">
                <a:sym typeface="Wingdings" panose="05000000000000000000" pitchFamily="2" charset="2"/>
              </a:rPr>
              <a:t>scikit-learn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train_test_Split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Otra cosa que hacen es estratificar la data (</a:t>
            </a:r>
            <a:r>
              <a:rPr lang="es-PA" dirty="0" err="1">
                <a:sym typeface="Wingdings" panose="05000000000000000000" pitchFamily="2" charset="2"/>
              </a:rPr>
              <a:t>strata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La muestra se mantiene en proporción, 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si tenemos una data que mantiene una proporción 52%  48% de encuesta entre hombres y mujeres tener la misma proporción en el training y el test set</a:t>
            </a:r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F19D4D-77F0-443D-B1E5-BC4053578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966" y="750345"/>
            <a:ext cx="6249849" cy="945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1AB981-D0CB-476D-B8D7-739562602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966" y="1734585"/>
            <a:ext cx="6249849" cy="909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331B62-33F8-4B8B-A4FF-2D68A65C5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727" y="2682995"/>
            <a:ext cx="6966088" cy="579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4E1B9-49D3-4B83-BF30-2B5795B2A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3302947"/>
            <a:ext cx="7203015" cy="585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58A27D-95F7-4192-9BB0-4156EEEA0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77" y="3983347"/>
            <a:ext cx="8798245" cy="85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7586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¿Cómo se comportó la </a:t>
            </a:r>
            <a:r>
              <a:rPr lang="es-PA" dirty="0" err="1">
                <a:sym typeface="Wingdings" panose="05000000000000000000" pitchFamily="2" charset="2"/>
              </a:rPr>
              <a:t>stratified</a:t>
            </a:r>
            <a:r>
              <a:rPr lang="es-PA" dirty="0">
                <a:sym typeface="Wingdings" panose="05000000000000000000" pitchFamily="2" charset="2"/>
              </a:rPr>
              <a:t> data con respecto al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?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Luego del análisis removemos esta columna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73395A-3A2A-466F-B843-BC009D442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411" y="1881810"/>
            <a:ext cx="5015161" cy="1268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1D9B89-D1EC-4A32-B0FB-158F09088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7" y="1881810"/>
            <a:ext cx="6150383" cy="25781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57EA93-061B-41E0-971E-5C9150E2E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141" y="4258492"/>
            <a:ext cx="5015161" cy="58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8533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>
                <a:sym typeface="Wingdings" panose="05000000000000000000" pitchFamily="2" charset="2"/>
              </a:rPr>
              <a:t>Stratified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sampling</a:t>
            </a:r>
            <a:r>
              <a:rPr lang="es-PA" dirty="0">
                <a:sym typeface="Wingdings" panose="05000000000000000000" pitchFamily="2" charset="2"/>
              </a:rPr>
              <a:t>, ejemplo con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Hacer un análisis más profundo de la(s) variable(s) de interés(es)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Observando </a:t>
            </a:r>
            <a:r>
              <a:rPr lang="es-PA" dirty="0" err="1">
                <a:sym typeface="Wingdings" panose="05000000000000000000" pitchFamily="2" charset="2"/>
              </a:rPr>
              <a:t>median_income</a:t>
            </a:r>
            <a:r>
              <a:rPr lang="es-PA" dirty="0">
                <a:sym typeface="Wingdings" panose="05000000000000000000" pitchFamily="2" charset="2"/>
              </a:rPr>
              <a:t> está entre 1.5 y 6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Creamos una categoría o table a histograma para verificarla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Proporción de la cat. Con respecto al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94637-FC76-4DEB-B2C1-E810A3DB2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50" t="33984" r="2775" b="33518"/>
          <a:stretch/>
        </p:blipFill>
        <p:spPr>
          <a:xfrm>
            <a:off x="8927601" y="768626"/>
            <a:ext cx="3099206" cy="2365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A96096-000C-4843-B7D7-4BAD9050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88" y="3029196"/>
            <a:ext cx="5714458" cy="700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26632-6A96-4DF1-A707-0FEDDEC30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88" y="3691360"/>
            <a:ext cx="2880496" cy="370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D263E-B7F8-43C5-851D-5C55260CD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5935" y="3461363"/>
            <a:ext cx="3078542" cy="2006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224518-FE4B-4A67-BDDD-DC3785E82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888" y="4054420"/>
            <a:ext cx="6106484" cy="12333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73395A-3A2A-466F-B843-BC009D442E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2871" y="5612263"/>
            <a:ext cx="3749170" cy="94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1368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Descubrir más en la data con visualizaciones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Lo mejor es primero hacer una copia del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Luego podemos graficar</a:t>
            </a:r>
          </a:p>
          <a:p>
            <a:r>
              <a:rPr lang="es-PA" dirty="0">
                <a:sym typeface="Wingdings" panose="05000000000000000000" pitchFamily="2" charset="2"/>
              </a:rPr>
              <a:t>Podemos visualizar mejor…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La gente prefiere mas San Diego y LA</a:t>
            </a:r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2E9C6-DEE1-45A1-BCFF-2646270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852" y="1854781"/>
            <a:ext cx="3565455" cy="375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80919-F3F8-4E38-A04A-41CEBB49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2296115"/>
            <a:ext cx="5304183" cy="317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3EF859-27B7-4083-8DE0-7ED923C23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852" y="2679543"/>
            <a:ext cx="4894404" cy="3173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9F9B2-11E5-4DE6-BF3D-10B7F1964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44" y="3608293"/>
            <a:ext cx="5156884" cy="270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7A0858-460B-4576-94EE-7352DFFB0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743" y="4062040"/>
            <a:ext cx="4033013" cy="265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7519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Es mejor graficar con mapa de calor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La imagen nos dice: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El precio depende de la ubicación</a:t>
            </a:r>
          </a:p>
          <a:p>
            <a:pPr lvl="2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99031-2707-45F7-9FA2-C969AC2C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948" y="771088"/>
            <a:ext cx="5667635" cy="1006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D277B7-B9D7-4333-8F93-72DB6AE1C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549" y="2713221"/>
            <a:ext cx="5667635" cy="393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3592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Búsqueda de correlaciones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Coeficiente de Pearson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Relacion</a:t>
            </a:r>
            <a:r>
              <a:rPr lang="es-PA" dirty="0">
                <a:sym typeface="Wingdings" panose="05000000000000000000" pitchFamily="2" charset="2"/>
              </a:rPr>
              <a:t> de un dato con otro</a:t>
            </a:r>
          </a:p>
          <a:p>
            <a:r>
              <a:rPr lang="es-PA" dirty="0">
                <a:sym typeface="Wingdings" panose="05000000000000000000" pitchFamily="2" charset="2"/>
              </a:rPr>
              <a:t>Las correlaciones son entre -1.0 y +1.0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Un índice negativo simboliza que mientras una aumenta la otra disminuye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Un índice positivo simboliza que ambas aumentan</a:t>
            </a:r>
          </a:p>
          <a:p>
            <a:pPr lvl="2"/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D7B911-E17C-4803-A955-DBACBB185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982" y="1471354"/>
            <a:ext cx="2305879" cy="345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2B21A-2318-4AB5-B407-065328C58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982" y="1816938"/>
            <a:ext cx="4399722" cy="893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BE4ADC-19FE-42C7-8810-1CB29CE60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079" y="1816937"/>
            <a:ext cx="2633190" cy="972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5A3369-D7A8-46D5-AD65-6CC471777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686" y="3917631"/>
            <a:ext cx="6468337" cy="28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3899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Otra manera de graficar (</a:t>
            </a:r>
            <a:r>
              <a:rPr lang="es-PA" dirty="0" err="1">
                <a:sym typeface="Wingdings" panose="05000000000000000000" pitchFamily="2" charset="2"/>
              </a:rPr>
              <a:t>scattermatrix</a:t>
            </a:r>
            <a:r>
              <a:rPr lang="es-PA" dirty="0">
                <a:sym typeface="Wingdings" panose="05000000000000000000" pitchFamily="2" charset="2"/>
              </a:rPr>
              <a:t>())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Si hay n atributos la gráfica </a:t>
            </a:r>
            <a:r>
              <a:rPr lang="es-PA" dirty="0" err="1">
                <a:sym typeface="Wingdings" panose="05000000000000000000" pitchFamily="2" charset="2"/>
              </a:rPr>
              <a:t>scatter</a:t>
            </a:r>
            <a:r>
              <a:rPr lang="es-PA" dirty="0">
                <a:sym typeface="Wingdings" panose="05000000000000000000" pitchFamily="2" charset="2"/>
              </a:rPr>
              <a:t> será de n^2 gráficas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La gráfica como tal en salida no se aprecia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Usamos Alpha entonces</a:t>
            </a:r>
          </a:p>
          <a:p>
            <a:pPr lvl="2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El resultado de la última gráfica nos muestra: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Correlación positiva fuerte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Se trunca en 500k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Existe una línea entre 100k y 450k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Existe una línea horizontal a los 350k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Tenemos que depurar esta parte para que no…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… afecte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FD604-B8A4-4835-9E3C-02CA9E0BB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831" y="1245705"/>
            <a:ext cx="4988741" cy="95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F972C-869B-4FD9-8C6C-8D67715A6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831" y="2345679"/>
            <a:ext cx="3048074" cy="20519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6F7DB7-A47B-4B2C-A32E-0E6DDA8BE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466" y="3019766"/>
            <a:ext cx="5196715" cy="409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87EA18-DAFB-448E-A54A-475653C0F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022" y="4546519"/>
            <a:ext cx="3457901" cy="22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0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Fundaciones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Aristóteles (348-322 A.C.)</a:t>
            </a:r>
          </a:p>
          <a:p>
            <a:pPr lvl="1"/>
            <a:r>
              <a:rPr lang="es-PA" dirty="0"/>
              <a:t>Leyes precisas que gobiernan el cerebro</a:t>
            </a:r>
          </a:p>
          <a:p>
            <a:pPr lvl="1"/>
            <a:r>
              <a:rPr lang="es-PA" dirty="0"/>
              <a:t>Silogismo</a:t>
            </a:r>
          </a:p>
          <a:p>
            <a:r>
              <a:rPr lang="es-PA" dirty="0" err="1"/>
              <a:t>Ramon</a:t>
            </a:r>
            <a:r>
              <a:rPr lang="es-PA" dirty="0"/>
              <a:t> </a:t>
            </a:r>
            <a:r>
              <a:rPr lang="es-PA" dirty="0" err="1"/>
              <a:t>Lull</a:t>
            </a:r>
            <a:r>
              <a:rPr lang="es-PA" dirty="0"/>
              <a:t> (1315 D.C.) </a:t>
            </a:r>
          </a:p>
          <a:p>
            <a:pPr lvl="1"/>
            <a:r>
              <a:rPr lang="es-PA" dirty="0"/>
              <a:t>Inteligencia en base a artefactos mecánicos</a:t>
            </a:r>
          </a:p>
          <a:p>
            <a:r>
              <a:rPr lang="es-PA" dirty="0"/>
              <a:t>Thomas Hobbes (1588-1679)</a:t>
            </a:r>
          </a:p>
          <a:p>
            <a:pPr lvl="1"/>
            <a:r>
              <a:rPr lang="es-PA" dirty="0"/>
              <a:t>Razonamiento por medio de computación numérica</a:t>
            </a:r>
          </a:p>
          <a:p>
            <a:pPr lvl="1"/>
            <a:r>
              <a:rPr lang="es-PA" dirty="0"/>
              <a:t>Aún no existía el computador</a:t>
            </a:r>
          </a:p>
          <a:p>
            <a:r>
              <a:rPr lang="es-PA" dirty="0"/>
              <a:t>Leonardo Da Vinci</a:t>
            </a:r>
          </a:p>
          <a:p>
            <a:pPr lvl="1"/>
            <a:r>
              <a:rPr lang="es-PA" dirty="0"/>
              <a:t>Diseño (no construido) una calculadora mecánica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1504472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Combinando atributos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Esto crea nuevas correlaciones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A veces un solo dato no representa bien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Por ejemplo combinaremos los números de cuartos del distrito para obtener un nuevo dato</a:t>
            </a:r>
          </a:p>
          <a:p>
            <a:pPr lvl="3"/>
            <a:r>
              <a:rPr lang="es-PA" dirty="0">
                <a:sym typeface="Wingdings" panose="05000000000000000000" pitchFamily="2" charset="2"/>
              </a:rPr>
              <a:t>Número de cuartos por casa y otros dos datos más</a:t>
            </a:r>
          </a:p>
          <a:p>
            <a:pPr lvl="3"/>
            <a:endParaRPr lang="es-PA" dirty="0">
              <a:sym typeface="Wingdings" panose="05000000000000000000" pitchFamily="2" charset="2"/>
            </a:endParaRPr>
          </a:p>
          <a:p>
            <a:pPr lvl="3"/>
            <a:endParaRPr lang="es-PA" dirty="0">
              <a:sym typeface="Wingdings" panose="05000000000000000000" pitchFamily="2" charset="2"/>
            </a:endParaRPr>
          </a:p>
          <a:p>
            <a:pPr lvl="3"/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4BCC1-F82C-4C04-A937-9BF5A3B02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36" y="3393438"/>
            <a:ext cx="5921896" cy="668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BB7C5-094C-4B82-A1F6-897EC7049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08" y="3031435"/>
            <a:ext cx="4875350" cy="26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2633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Preparar los datos para el algoritmo de Machine </a:t>
            </a:r>
            <a:r>
              <a:rPr lang="es-PA" dirty="0" err="1">
                <a:sym typeface="Wingdings" panose="05000000000000000000" pitchFamily="2" charset="2"/>
              </a:rPr>
              <a:t>Learning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Deberia</a:t>
            </a:r>
            <a:r>
              <a:rPr lang="es-PA" dirty="0">
                <a:sym typeface="Wingdings" panose="05000000000000000000" pitchFamily="2" charset="2"/>
              </a:rPr>
              <a:t> escribirse siempre funciones para hacer cosas recurrentes para: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Repetir en otros </a:t>
            </a:r>
            <a:r>
              <a:rPr lang="es-PA" dirty="0" err="1">
                <a:sym typeface="Wingdings" panose="05000000000000000000" pitchFamily="2" charset="2"/>
              </a:rPr>
              <a:t>datasets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Construir su propia librería de funciones reusables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Utilizarlas para sus nuevos algoritmos en vivo</a:t>
            </a:r>
          </a:p>
          <a:p>
            <a:r>
              <a:rPr lang="es-PA" dirty="0">
                <a:sym typeface="Wingdings" panose="05000000000000000000" pitchFamily="2" charset="2"/>
              </a:rPr>
              <a:t>Eliminamos los valores no necesitados</a:t>
            </a:r>
          </a:p>
          <a:p>
            <a:r>
              <a:rPr lang="es-PA" dirty="0">
                <a:sym typeface="Wingdings" panose="05000000000000000000" pitchFamily="2" charset="2"/>
              </a:rPr>
              <a:t>Nos encargamos de los valores vacíos</a:t>
            </a:r>
          </a:p>
          <a:p>
            <a:pPr lvl="3"/>
            <a:endParaRPr lang="es-PA" dirty="0">
              <a:sym typeface="Wingdings" panose="05000000000000000000" pitchFamily="2" charset="2"/>
            </a:endParaRPr>
          </a:p>
          <a:p>
            <a:pPr lvl="3"/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8CC9D-2EAF-4FA8-AD78-8BB592257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05" y="3221056"/>
            <a:ext cx="6025184" cy="560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214CD-2D1B-41C5-A2E8-A66DD456A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949" y="4638907"/>
            <a:ext cx="5754756" cy="108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7441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lnSpcReduction="10000"/>
          </a:bodyPr>
          <a:lstStyle/>
          <a:p>
            <a:r>
              <a:rPr lang="es-PA" dirty="0">
                <a:sym typeface="Wingdings" panose="05000000000000000000" pitchFamily="2" charset="2"/>
              </a:rPr>
              <a:t>Otra manera es con </a:t>
            </a:r>
            <a:r>
              <a:rPr lang="es-PA" dirty="0" err="1">
                <a:sym typeface="Wingdings" panose="05000000000000000000" pitchFamily="2" charset="2"/>
              </a:rPr>
              <a:t>scikitlearn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Creado el </a:t>
            </a:r>
            <a:r>
              <a:rPr lang="es-PA" dirty="0" err="1">
                <a:sym typeface="Wingdings" panose="05000000000000000000" pitchFamily="2" charset="2"/>
              </a:rPr>
              <a:t>Imputer</a:t>
            </a:r>
            <a:r>
              <a:rPr lang="es-PA" dirty="0">
                <a:sym typeface="Wingdings" panose="05000000000000000000" pitchFamily="2" charset="2"/>
              </a:rPr>
              <a:t> podemos modificar el </a:t>
            </a:r>
            <a:r>
              <a:rPr lang="es-PA" dirty="0" err="1">
                <a:sym typeface="Wingdings" panose="05000000000000000000" pitchFamily="2" charset="2"/>
              </a:rPr>
              <a:t>dataframe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Manejando atributos categóricos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Tenemos que convertir estos atributos a números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Los algoritmos de ML solo trabajan con números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Podemos ver el resultado de categorías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68E90E-8514-41EB-A318-E806E468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347" y="766831"/>
            <a:ext cx="3888082" cy="791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23E16B-2C40-4A8C-99B4-5837DC986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347" y="1558333"/>
            <a:ext cx="4861722" cy="364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30F30-1597-4798-89FD-B68A137E8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348" y="1923307"/>
            <a:ext cx="2542592" cy="336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CCBD4-3334-4FF6-8ECA-0EFED36FD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208" y="2272794"/>
            <a:ext cx="3258378" cy="414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BCFBD-CB8D-4E87-B9D3-1E73C9E90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417" y="2640845"/>
            <a:ext cx="4701918" cy="462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9C07A9-5931-4E0B-808E-5100F0E7E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208" y="2724747"/>
            <a:ext cx="3023440" cy="2040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CB853D-9F28-4B81-8E8D-990DD94CE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556" y="4185432"/>
            <a:ext cx="3766037" cy="19356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919DF8-E5B3-4249-8ECE-7FD1F9C70B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8776" y="6042173"/>
            <a:ext cx="5081609" cy="5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6323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Otro método es utilizando </a:t>
            </a:r>
            <a:r>
              <a:rPr lang="es-PA" dirty="0" err="1">
                <a:sym typeface="Wingdings" panose="05000000000000000000" pitchFamily="2" charset="2"/>
              </a:rPr>
              <a:t>one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hot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encoding</a:t>
            </a:r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3805A-E41A-490B-BDC4-1C586DFE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96" y="2003541"/>
            <a:ext cx="4888171" cy="1187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B631C-2DC6-42B0-AB46-2C193616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496" y="3246303"/>
            <a:ext cx="2717110" cy="18842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86392E-1B9D-4609-960B-2CC9235D4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496" y="5186078"/>
            <a:ext cx="42481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8674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>
                <a:sym typeface="Wingdings" panose="05000000000000000000" pitchFamily="2" charset="2"/>
              </a:rPr>
              <a:t>Custom</a:t>
            </a:r>
            <a:r>
              <a:rPr lang="es-PA" dirty="0">
                <a:sym typeface="Wingdings" panose="05000000000000000000" pitchFamily="2" charset="2"/>
              </a:rPr>
              <a:t> Transformers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Podemos hacer tareas repetitivas programadas o configuradas en un pipeline</a:t>
            </a:r>
          </a:p>
          <a:p>
            <a:pPr lvl="2"/>
            <a:r>
              <a:rPr lang="es-PA" dirty="0" err="1">
                <a:sym typeface="Wingdings" panose="05000000000000000000" pitchFamily="2" charset="2"/>
              </a:rPr>
              <a:t>fit</a:t>
            </a:r>
            <a:r>
              <a:rPr lang="es-PA" dirty="0">
                <a:sym typeface="Wingdings" panose="05000000000000000000" pitchFamily="2" charset="2"/>
              </a:rPr>
              <a:t>(), </a:t>
            </a:r>
            <a:r>
              <a:rPr lang="es-PA" dirty="0" err="1">
                <a:sym typeface="Wingdings" panose="05000000000000000000" pitchFamily="2" charset="2"/>
              </a:rPr>
              <a:t>transform</a:t>
            </a:r>
            <a:r>
              <a:rPr lang="es-PA" dirty="0">
                <a:sym typeface="Wingdings" panose="05000000000000000000" pitchFamily="2" charset="2"/>
              </a:rPr>
              <a:t>(), </a:t>
            </a:r>
            <a:r>
              <a:rPr lang="es-PA" dirty="0" err="1">
                <a:sym typeface="Wingdings" panose="05000000000000000000" pitchFamily="2" charset="2"/>
              </a:rPr>
              <a:t>fit_transform</a:t>
            </a:r>
            <a:r>
              <a:rPr lang="es-PA" dirty="0">
                <a:sym typeface="Wingdings" panose="05000000000000000000" pitchFamily="2" charset="2"/>
              </a:rPr>
              <a:t>(), </a:t>
            </a:r>
            <a:r>
              <a:rPr lang="es-PA" dirty="0" err="1">
                <a:sym typeface="Wingdings" panose="05000000000000000000" pitchFamily="2" charset="2"/>
              </a:rPr>
              <a:t>get_params</a:t>
            </a:r>
            <a:r>
              <a:rPr lang="es-PA" dirty="0">
                <a:sym typeface="Wingdings" panose="05000000000000000000" pitchFamily="2" charset="2"/>
              </a:rPr>
              <a:t>(), </a:t>
            </a:r>
            <a:r>
              <a:rPr lang="es-PA" dirty="0" err="1">
                <a:sym typeface="Wingdings" panose="05000000000000000000" pitchFamily="2" charset="2"/>
              </a:rPr>
              <a:t>set_params</a:t>
            </a:r>
            <a:r>
              <a:rPr lang="es-PA" dirty="0">
                <a:sym typeface="Wingdings" panose="05000000000000000000" pitchFamily="2" charset="2"/>
              </a:rPr>
              <a:t>()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6A0066-EA4E-44B4-AA82-C4E3CB56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252" y="2690258"/>
            <a:ext cx="5704402" cy="741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D9D365-8F96-4235-A723-4B8F8C39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252" y="3432239"/>
            <a:ext cx="5704402" cy="2217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59A37C-EFAF-4651-BEB9-914BFFD96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252" y="5647087"/>
            <a:ext cx="5704402" cy="100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2226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Escalamiento de características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Min-</a:t>
            </a:r>
            <a:r>
              <a:rPr lang="es-PA" dirty="0" err="1">
                <a:sym typeface="Wingdings" panose="05000000000000000000" pitchFamily="2" charset="2"/>
              </a:rPr>
              <a:t>max</a:t>
            </a:r>
            <a:r>
              <a:rPr lang="es-PA" dirty="0">
                <a:sym typeface="Wingdings" panose="05000000000000000000" pitchFamily="2" charset="2"/>
              </a:rPr>
              <a:t> (llamado también normalización)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El valor es desviado y escalado para valores entre 0 a 1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Estandarización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Sustrae la media y divide por la desviación estándar de una distribución de varianza 1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El resultado sigue siendo de 0 a 1</a:t>
            </a:r>
          </a:p>
          <a:p>
            <a:r>
              <a:rPr lang="es-PA" dirty="0">
                <a:sym typeface="Wingdings" panose="05000000000000000000" pitchFamily="2" charset="2"/>
              </a:rPr>
              <a:t>Pipeline completo de ML					</a:t>
            </a:r>
            <a:r>
              <a:rPr lang="es-PA" dirty="0" err="1">
                <a:sym typeface="Wingdings" panose="05000000000000000000" pitchFamily="2" charset="2"/>
              </a:rPr>
              <a:t>scikit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learn</a:t>
            </a:r>
            <a:r>
              <a:rPr lang="es-PA" dirty="0">
                <a:sym typeface="Wingdings" panose="05000000000000000000" pitchFamily="2" charset="2"/>
              </a:rPr>
              <a:t> también tiene un </a:t>
            </a:r>
            <a:r>
              <a:rPr lang="es-PA" dirty="0" err="1">
                <a:sym typeface="Wingdings" panose="05000000000000000000" pitchFamily="2" charset="2"/>
              </a:rPr>
              <a:t>transformer</a:t>
            </a:r>
            <a:r>
              <a:rPr lang="es-PA" dirty="0">
                <a:sym typeface="Wingdings" panose="05000000000000000000" pitchFamily="2" charset="2"/>
              </a:rPr>
              <a:t> de cols.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59505-5942-4A81-8AE5-1811528C5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18" y="4436460"/>
            <a:ext cx="4929395" cy="2216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68BE03-33F6-49A8-9CAD-D5B684CE1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679" y="4362167"/>
            <a:ext cx="4651305" cy="229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8530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Seleccionar y Entrenar el Modelo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Luego que hizo todo lo anterior es momento de entrenar el </a:t>
            </a:r>
            <a:r>
              <a:rPr lang="es-PA" dirty="0" err="1">
                <a:sym typeface="Wingdings" panose="05000000000000000000" pitchFamily="2" charset="2"/>
              </a:rPr>
              <a:t>model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Regresión Lineal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Ahora veamos algunas predicciones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Métricas de error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BC733-85AE-4616-9614-5D0D54E3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92" y="2310214"/>
            <a:ext cx="5014102" cy="1123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E4BD47-2080-4623-9AA6-9F0A98C2E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992" y="3856680"/>
            <a:ext cx="6387547" cy="1402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144E13-5905-4986-A78E-2E63BEF9F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992" y="5346401"/>
            <a:ext cx="6660873" cy="144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7040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Seleccionar y Entrenar el Modelo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Ahora lo mismo pero con </a:t>
            </a:r>
            <a:r>
              <a:rPr lang="es-PA" dirty="0" err="1">
                <a:sym typeface="Wingdings" panose="05000000000000000000" pitchFamily="2" charset="2"/>
              </a:rPr>
              <a:t>DecisionTreeRegressor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Nota algo raro? El error es cero, es un claro ejemplo que hay </a:t>
            </a:r>
            <a:r>
              <a:rPr lang="es-PA" dirty="0" err="1">
                <a:sym typeface="Wingdings" panose="05000000000000000000" pitchFamily="2" charset="2"/>
              </a:rPr>
              <a:t>overfit</a:t>
            </a:r>
            <a:r>
              <a:rPr lang="es-PA" dirty="0">
                <a:sym typeface="Wingdings" panose="05000000000000000000" pitchFamily="2" charset="2"/>
              </a:rPr>
              <a:t> en el modelo resultante</a:t>
            </a:r>
          </a:p>
          <a:p>
            <a:r>
              <a:rPr lang="es-PA" dirty="0">
                <a:sym typeface="Wingdings" panose="05000000000000000000" pitchFamily="2" charset="2"/>
              </a:rPr>
              <a:t>Existe una mejor manera de evaluar modelos, por Cross-</a:t>
            </a:r>
            <a:r>
              <a:rPr lang="es-PA" dirty="0" err="1">
                <a:sym typeface="Wingdings" panose="05000000000000000000" pitchFamily="2" charset="2"/>
              </a:rPr>
              <a:t>Validation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En este caso utilizaremos K-</a:t>
            </a:r>
            <a:r>
              <a:rPr lang="es-PA" dirty="0" err="1">
                <a:sym typeface="Wingdings" panose="05000000000000000000" pitchFamily="2" charset="2"/>
              </a:rPr>
              <a:t>fold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cross-validation</a:t>
            </a:r>
            <a:r>
              <a:rPr lang="es-PA" dirty="0">
                <a:sym typeface="Wingdings" panose="05000000000000000000" pitchFamily="2" charset="2"/>
              </a:rPr>
              <a:t>, en este caso k=10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Divide el training set en 10 distintos </a:t>
            </a:r>
            <a:r>
              <a:rPr lang="es-PA" dirty="0" err="1">
                <a:sym typeface="Wingdings" panose="05000000000000000000" pitchFamily="2" charset="2"/>
              </a:rPr>
              <a:t>subsets</a:t>
            </a:r>
            <a:r>
              <a:rPr lang="es-PA" dirty="0">
                <a:sym typeface="Wingdings" panose="05000000000000000000" pitchFamily="2" charset="2"/>
              </a:rPr>
              <a:t> llamados </a:t>
            </a:r>
            <a:r>
              <a:rPr lang="es-PA" dirty="0" err="1">
                <a:sym typeface="Wingdings" panose="05000000000000000000" pitchFamily="2" charset="2"/>
              </a:rPr>
              <a:t>folds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Entrena y </a:t>
            </a:r>
            <a:r>
              <a:rPr lang="es-PA" dirty="0" err="1">
                <a:sym typeface="Wingdings" panose="05000000000000000000" pitchFamily="2" charset="2"/>
              </a:rPr>
              <a:t>evalua</a:t>
            </a:r>
            <a:r>
              <a:rPr lang="es-PA" dirty="0">
                <a:sym typeface="Wingdings" panose="05000000000000000000" pitchFamily="2" charset="2"/>
              </a:rPr>
              <a:t> el modelo de decisión esta vez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Toma otro valor diferente de </a:t>
            </a:r>
            <a:r>
              <a:rPr lang="es-PA" dirty="0" err="1">
                <a:sym typeface="Wingdings" panose="05000000000000000000" pitchFamily="2" charset="2"/>
              </a:rPr>
              <a:t>subset</a:t>
            </a:r>
            <a:r>
              <a:rPr lang="es-PA" dirty="0">
                <a:sym typeface="Wingdings" panose="05000000000000000000" pitchFamily="2" charset="2"/>
              </a:rPr>
              <a:t> y repite otros 9 </a:t>
            </a:r>
            <a:r>
              <a:rPr lang="es-PA" dirty="0" err="1">
                <a:sym typeface="Wingdings" panose="05000000000000000000" pitchFamily="2" charset="2"/>
              </a:rPr>
              <a:t>folds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El resultado son 10 puntajes de evaluación</a:t>
            </a:r>
          </a:p>
          <a:p>
            <a:pPr lvl="2"/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85D08-88A9-42EA-95A5-B56A0930E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121" y="2011638"/>
            <a:ext cx="4487931" cy="1015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FFDC0E-CF55-4ABD-B042-78BAC3954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47" y="2261511"/>
            <a:ext cx="5309152" cy="917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37C1A3-5028-4CDD-8F3B-6B70FFF24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935" y="4613133"/>
            <a:ext cx="3780344" cy="595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B8C406-C568-4863-AE4D-9F961365F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935" y="5208925"/>
            <a:ext cx="3926118" cy="153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3828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Comparando los resultados de regresión lineal con estos, este modelo se comporta peor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El K-</a:t>
            </a:r>
            <a:r>
              <a:rPr lang="es-PA" dirty="0" err="1">
                <a:sym typeface="Wingdings" panose="05000000000000000000" pitchFamily="2" charset="2"/>
              </a:rPr>
              <a:t>Fold</a:t>
            </a:r>
            <a:r>
              <a:rPr lang="es-PA" dirty="0">
                <a:sym typeface="Wingdings" panose="05000000000000000000" pitchFamily="2" charset="2"/>
              </a:rPr>
              <a:t> se realizó para 1 sola vuelta del training set, pero se debe hacer para más (</a:t>
            </a:r>
            <a:r>
              <a:rPr lang="es-PA" dirty="0" err="1">
                <a:sym typeface="Wingdings" panose="05000000000000000000" pitchFamily="2" charset="2"/>
              </a:rPr>
              <a:t>cv</a:t>
            </a:r>
            <a:r>
              <a:rPr lang="es-PA" dirty="0">
                <a:sym typeface="Wingdings" panose="05000000000000000000" pitchFamily="2" charset="2"/>
              </a:rPr>
              <a:t>=10)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Como vemos, no ha mejoría, el modelo tiene </a:t>
            </a:r>
            <a:r>
              <a:rPr lang="es-PA" dirty="0" err="1">
                <a:sym typeface="Wingdings" panose="05000000000000000000" pitchFamily="2" charset="2"/>
              </a:rPr>
              <a:t>overfitting</a:t>
            </a:r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B8C406-C568-4863-AE4D-9F961365F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971"/>
          <a:stretch/>
        </p:blipFill>
        <p:spPr>
          <a:xfrm>
            <a:off x="558416" y="1849839"/>
            <a:ext cx="4454495" cy="926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9B3EB2-2FF8-4729-9B6E-A3E795EF5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281"/>
          <a:stretch/>
        </p:blipFill>
        <p:spPr>
          <a:xfrm>
            <a:off x="5100710" y="1849839"/>
            <a:ext cx="4917933" cy="379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CADFD-5E34-41CD-9A37-C0D5AE4A6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16" y="3156807"/>
            <a:ext cx="6467060" cy="21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8646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Ahora probemos otro modelo, un </a:t>
            </a:r>
            <a:r>
              <a:rPr lang="es-PA" dirty="0" err="1">
                <a:sym typeface="Wingdings" panose="05000000000000000000" pitchFamily="2" charset="2"/>
              </a:rPr>
              <a:t>Random</a:t>
            </a:r>
            <a:r>
              <a:rPr lang="es-PA" dirty="0">
                <a:sym typeface="Wingdings" panose="05000000000000000000" pitchFamily="2" charset="2"/>
              </a:rPr>
              <a:t> Forest </a:t>
            </a:r>
            <a:r>
              <a:rPr lang="es-PA" dirty="0" err="1">
                <a:sym typeface="Wingdings" panose="05000000000000000000" pitchFamily="2" charset="2"/>
              </a:rPr>
              <a:t>Regressor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Es un modelo basado en diferentes árboles de decisión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Hace el promedio y da predicciones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A estos métodos se les conoce como </a:t>
            </a:r>
            <a:r>
              <a:rPr lang="es-PA" dirty="0" err="1">
                <a:sym typeface="Wingdings" panose="05000000000000000000" pitchFamily="2" charset="2"/>
              </a:rPr>
              <a:t>Ensemble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Learning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De todos, el que mejor lo hizo es el </a:t>
            </a:r>
            <a:r>
              <a:rPr lang="es-PA" dirty="0" err="1">
                <a:sym typeface="Wingdings" panose="05000000000000000000" pitchFamily="2" charset="2"/>
              </a:rPr>
              <a:t>Random</a:t>
            </a:r>
            <a:r>
              <a:rPr lang="es-PA" dirty="0">
                <a:sym typeface="Wingdings" panose="05000000000000000000" pitchFamily="2" charset="2"/>
              </a:rPr>
              <a:t> Forest </a:t>
            </a:r>
            <a:r>
              <a:rPr lang="es-PA" dirty="0" err="1">
                <a:sym typeface="Wingdings" panose="05000000000000000000" pitchFamily="2" charset="2"/>
              </a:rPr>
              <a:t>Regressor</a:t>
            </a:r>
            <a:r>
              <a:rPr lang="es-PA" dirty="0">
                <a:sym typeface="Wingdings" panose="05000000000000000000" pitchFamily="2" charset="2"/>
              </a:rPr>
              <a:t> pero se debe probar con diferentes modelos hasta conseguir uno de mejor métrica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8B5FF-8C66-4A17-BBC7-BBF6DDA82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1" y="3144978"/>
            <a:ext cx="5355741" cy="224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70745-A583-421C-A861-A71899EE1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971"/>
          <a:stretch/>
        </p:blipFill>
        <p:spPr>
          <a:xfrm>
            <a:off x="5960905" y="3167266"/>
            <a:ext cx="4454495" cy="926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F18207-5456-4589-9AEF-AF00D0DFF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281"/>
          <a:stretch/>
        </p:blipFill>
        <p:spPr>
          <a:xfrm>
            <a:off x="5960905" y="4326217"/>
            <a:ext cx="4917933" cy="37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80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Fundaciones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Wilhelm </a:t>
            </a:r>
            <a:r>
              <a:rPr lang="es-PA" dirty="0" err="1"/>
              <a:t>Schikard</a:t>
            </a:r>
            <a:r>
              <a:rPr lang="es-PA" dirty="0"/>
              <a:t> (1592 – 1635)</a:t>
            </a:r>
          </a:p>
          <a:p>
            <a:pPr lvl="1"/>
            <a:r>
              <a:rPr lang="es-PA" dirty="0"/>
              <a:t>Primera calculadora mecánica</a:t>
            </a:r>
          </a:p>
          <a:p>
            <a:r>
              <a:rPr lang="es-PA" dirty="0"/>
              <a:t>Blaise Pascal (1623 – 1662)</a:t>
            </a:r>
          </a:p>
          <a:p>
            <a:pPr lvl="1"/>
            <a:r>
              <a:rPr lang="es-PA" dirty="0" err="1"/>
              <a:t>Pascalina</a:t>
            </a:r>
            <a:endParaRPr lang="es-PA" dirty="0"/>
          </a:p>
          <a:p>
            <a:r>
              <a:rPr lang="es-PA" dirty="0"/>
              <a:t>Thomas Hobbes (1651)</a:t>
            </a:r>
          </a:p>
          <a:p>
            <a:pPr lvl="1"/>
            <a:r>
              <a:rPr lang="es-PA" dirty="0"/>
              <a:t>Sugiere en su libro </a:t>
            </a:r>
            <a:r>
              <a:rPr lang="es-PA" dirty="0" err="1"/>
              <a:t>Leviathan</a:t>
            </a:r>
            <a:r>
              <a:rPr lang="es-PA" dirty="0"/>
              <a:t> un “animal artificial”</a:t>
            </a:r>
          </a:p>
          <a:p>
            <a:r>
              <a:rPr lang="es-PA" dirty="0"/>
              <a:t>Descartes</a:t>
            </a:r>
          </a:p>
          <a:p>
            <a:pPr lvl="1"/>
            <a:r>
              <a:rPr lang="es-PA" dirty="0" err="1"/>
              <a:t>Racionalizmo</a:t>
            </a:r>
            <a:r>
              <a:rPr lang="es-PA" dirty="0"/>
              <a:t>:  poder de razonamiento</a:t>
            </a:r>
          </a:p>
          <a:p>
            <a:pPr lvl="1"/>
            <a:r>
              <a:rPr lang="es-PA" dirty="0"/>
              <a:t>Dualismo:  aquí los humanos tienen dualidad, sin embargo no los animales</a:t>
            </a:r>
          </a:p>
          <a:p>
            <a:r>
              <a:rPr lang="es-PA" dirty="0"/>
              <a:t>Materialismo</a:t>
            </a:r>
          </a:p>
          <a:p>
            <a:pPr lvl="1"/>
            <a:r>
              <a:rPr lang="es-PA" dirty="0"/>
              <a:t>El cerebro opera de acuerdo a las leyes físicas que constituyen la mente.</a:t>
            </a:r>
          </a:p>
        </p:txBody>
      </p:sp>
    </p:spTree>
    <p:extLst>
      <p:ext uri="{BB962C8B-B14F-4D97-AF65-F5344CB8AC3E}">
        <p14:creationId xmlns:p14="http://schemas.microsoft.com/office/powerpoint/2010/main" val="153612697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Salvando el modelo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Si queremos reusarlo en nuestra aplicación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Fine-</a:t>
            </a:r>
            <a:r>
              <a:rPr lang="es-PA" dirty="0" err="1">
                <a:sym typeface="Wingdings" panose="05000000000000000000" pitchFamily="2" charset="2"/>
              </a:rPr>
              <a:t>Tuning</a:t>
            </a:r>
            <a:r>
              <a:rPr lang="es-PA" dirty="0">
                <a:sym typeface="Wingdings" panose="05000000000000000000" pitchFamily="2" charset="2"/>
              </a:rPr>
              <a:t> del Modelo (</a:t>
            </a:r>
            <a:r>
              <a:rPr lang="es-PA" dirty="0" err="1">
                <a:sym typeface="Wingdings" panose="05000000000000000000" pitchFamily="2" charset="2"/>
              </a:rPr>
              <a:t>Ajustandolo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Grid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Hace una búsqueda dependiendo de las variables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Si no tiene idea de los valores escoger múltiplos de 10</a:t>
            </a:r>
          </a:p>
          <a:p>
            <a:r>
              <a:rPr lang="es-PA" dirty="0">
                <a:sym typeface="Wingdings" panose="05000000000000000000" pitchFamily="2" charset="2"/>
              </a:rPr>
              <a:t>Para ver la salida de parámetros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Para ver el mejor estimador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1FDC3-2038-46E9-9BCF-F351792AA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899" y="1161890"/>
            <a:ext cx="3896967" cy="116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C1A7F4-F074-458A-B130-1041968C2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318" y="2639152"/>
            <a:ext cx="5168064" cy="2267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D69022-CE06-4A9F-B26B-34006AA72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90" y="4722057"/>
            <a:ext cx="3526322" cy="598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B73F3-9953-46D9-832F-15C12EBC9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285" y="5473220"/>
            <a:ext cx="5168065" cy="12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689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También podemos ver los puntajes (scores)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Pero lo mejor es hacer </a:t>
            </a:r>
            <a:r>
              <a:rPr lang="es-PA" dirty="0" err="1">
                <a:sym typeface="Wingdings" panose="05000000000000000000" pitchFamily="2" charset="2"/>
              </a:rPr>
              <a:t>RandomizedSearchCV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Busca la mejor combinación de un rango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Otra mejor manera de hacer </a:t>
            </a:r>
            <a:r>
              <a:rPr lang="es-PA" dirty="0" err="1">
                <a:sym typeface="Wingdings" panose="05000000000000000000" pitchFamily="2" charset="2"/>
              </a:rPr>
              <a:t>Tuning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Ensemble</a:t>
            </a:r>
            <a:r>
              <a:rPr lang="es-PA" dirty="0">
                <a:sym typeface="Wingdings" panose="05000000000000000000" pitchFamily="2" charset="2"/>
              </a:rPr>
              <a:t> (combinar varios modelos)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Analizar los mejores modelos y errores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42157-5DD4-446D-8BB7-069B376D2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74" y="771088"/>
            <a:ext cx="4847759" cy="3481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4EF8E-4250-4C58-8C2B-75E24CC81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588" y="4952533"/>
            <a:ext cx="5934075" cy="723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492D7D-0FC0-45A9-9F58-323A7AD58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588" y="5676433"/>
            <a:ext cx="50196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6820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Seguido evaluamos el sistema por medio del test set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Sin embargo lo que normalmente se quiere es 95% o mas del test set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El resultado que se muestra no es el esperado en un modelo de ML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Sin embargo muestra el procedimiento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6F884-A54E-49EE-878C-9B8D035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132" y="1371806"/>
            <a:ext cx="4667250" cy="1304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DEC842-D27F-4116-AF02-C83909BF1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132" y="2676731"/>
            <a:ext cx="4667250" cy="840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0F91A-1A71-457A-9CDA-A86E487BC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832" y="4671806"/>
            <a:ext cx="51625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0006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Hacer </a:t>
            </a:r>
            <a:r>
              <a:rPr lang="es-PA" dirty="0" err="1">
                <a:sym typeface="Wingdings" panose="05000000000000000000" pitchFamily="2" charset="2"/>
              </a:rPr>
              <a:t>deployment</a:t>
            </a:r>
            <a:r>
              <a:rPr lang="es-PA" dirty="0">
                <a:sym typeface="Wingdings" panose="05000000000000000000" pitchFamily="2" charset="2"/>
              </a:rPr>
              <a:t> del modelo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Tenemos que tener el modelo salvado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Preparar el servidor de aplicación (en la nube)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GCP (Google Cloud </a:t>
            </a:r>
            <a:r>
              <a:rPr lang="es-PA" dirty="0" err="1">
                <a:sym typeface="Wingdings" panose="05000000000000000000" pitchFamily="2" charset="2"/>
              </a:rPr>
              <a:t>Platform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AWS (Amazon Web </a:t>
            </a:r>
            <a:r>
              <a:rPr lang="es-PA" dirty="0" err="1">
                <a:sym typeface="Wingdings" panose="05000000000000000000" pitchFamily="2" charset="2"/>
              </a:rPr>
              <a:t>Services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Montar nuestra aplicación y al enviar el </a:t>
            </a:r>
            <a:r>
              <a:rPr lang="es-PA" dirty="0" err="1">
                <a:sym typeface="Wingdings" panose="05000000000000000000" pitchFamily="2" charset="2"/>
              </a:rPr>
              <a:t>request</a:t>
            </a:r>
            <a:r>
              <a:rPr lang="es-PA" dirty="0">
                <a:sym typeface="Wingdings" panose="05000000000000000000" pitchFamily="2" charset="2"/>
              </a:rPr>
              <a:t> llamar </a:t>
            </a:r>
            <a:r>
              <a:rPr lang="es-PA" dirty="0" err="1">
                <a:sym typeface="Wingdings" panose="05000000000000000000" pitchFamily="2" charset="2"/>
              </a:rPr>
              <a:t>predict</a:t>
            </a:r>
            <a:r>
              <a:rPr lang="es-PA" dirty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Servir los datos resultados a la aplicación cliente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Otras recomendaciones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Preparar mediciones de desempeño del modelo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Tener salvaguardado varias versiones del modelo para hacer </a:t>
            </a:r>
            <a:r>
              <a:rPr lang="es-PA" dirty="0" err="1">
                <a:sym typeface="Wingdings" panose="05000000000000000000" pitchFamily="2" charset="2"/>
              </a:rPr>
              <a:t>rollback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Actualizar el modelo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2F700-24A8-45AB-9631-55EDAF18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906" y="1009390"/>
            <a:ext cx="64674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320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a utilizar – MNIST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70000 </a:t>
            </a:r>
            <a:r>
              <a:rPr lang="es-PA" dirty="0" err="1">
                <a:sym typeface="Wingdings" panose="05000000000000000000" pitchFamily="2" charset="2"/>
              </a:rPr>
              <a:t>imagemes</a:t>
            </a:r>
            <a:r>
              <a:rPr lang="es-PA" dirty="0">
                <a:sym typeface="Wingdings" panose="05000000000000000000" pitchFamily="2" charset="2"/>
              </a:rPr>
              <a:t> 28x28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Es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más común para empezar en ML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DESC es la descripción del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DATA contiene la información por fila por instancia y una columna por característica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TARGET contiene los </a:t>
            </a:r>
            <a:r>
              <a:rPr lang="es-PA" dirty="0" err="1">
                <a:sym typeface="Wingdings" panose="05000000000000000000" pitchFamily="2" charset="2"/>
              </a:rPr>
              <a:t>labels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Viendo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784 = 28*28</a:t>
            </a:r>
          </a:p>
        </p:txBody>
      </p:sp>
      <p:pic>
        <p:nvPicPr>
          <p:cNvPr id="32770" name="Picture 2" descr="Example images from the MNIST dataset. | Download Scientific Diagram">
            <a:extLst>
              <a:ext uri="{FF2B5EF4-FFF2-40B4-BE49-F238E27FC236}">
                <a16:creationId xmlns:a16="http://schemas.microsoft.com/office/drawing/2014/main" id="{20A22DDD-8E8C-4FC5-BB84-01495533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411" y="706395"/>
            <a:ext cx="1970544" cy="197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D10121-8441-4051-876B-300D02265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33" y="1970639"/>
            <a:ext cx="5191125" cy="1114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AC300-AE1A-4B24-82BB-5FFD7C10B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18" y="4808055"/>
            <a:ext cx="3409950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C6CEAE-B703-4E32-977C-D32FCFA27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522" y="4108941"/>
            <a:ext cx="3249474" cy="255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8886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a utilizar – MNIST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70000 </a:t>
            </a:r>
            <a:r>
              <a:rPr lang="es-PA" dirty="0" err="1">
                <a:sym typeface="Wingdings" panose="05000000000000000000" pitchFamily="2" charset="2"/>
              </a:rPr>
              <a:t>imagemes</a:t>
            </a:r>
            <a:r>
              <a:rPr lang="es-PA" dirty="0">
                <a:sym typeface="Wingdings" panose="05000000000000000000" pitchFamily="2" charset="2"/>
              </a:rPr>
              <a:t> 28x28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Es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más común para empezar en ML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DESC es la descripción del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DATA contiene la información por fila por instancia y una columna por característica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TARGET contiene los </a:t>
            </a:r>
            <a:r>
              <a:rPr lang="es-PA" dirty="0" err="1">
                <a:sym typeface="Wingdings" panose="05000000000000000000" pitchFamily="2" charset="2"/>
              </a:rPr>
              <a:t>labels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Viendo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784 = 28*28</a:t>
            </a:r>
          </a:p>
        </p:txBody>
      </p:sp>
      <p:pic>
        <p:nvPicPr>
          <p:cNvPr id="32770" name="Picture 2" descr="Example images from the MNIST dataset. | Download Scientific Diagram">
            <a:extLst>
              <a:ext uri="{FF2B5EF4-FFF2-40B4-BE49-F238E27FC236}">
                <a16:creationId xmlns:a16="http://schemas.microsoft.com/office/drawing/2014/main" id="{20A22DDD-8E8C-4FC5-BB84-01495533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411" y="706395"/>
            <a:ext cx="1970544" cy="197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D10121-8441-4051-876B-300D02265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33" y="1970639"/>
            <a:ext cx="5191125" cy="1114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AC300-AE1A-4B24-82BB-5FFD7C10B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18" y="4808055"/>
            <a:ext cx="3409950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C6CEAE-B703-4E32-977C-D32FCFA27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522" y="4108941"/>
            <a:ext cx="3249474" cy="2555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9E89E4-50A1-4D73-99E1-16368DF68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789" y="4108941"/>
            <a:ext cx="876300" cy="504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03F045-60FB-4E24-94E3-19F4A7BA7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4789" y="4894253"/>
            <a:ext cx="22098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01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Por defecto este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está divido en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60k – Training Set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10k – Test set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Ya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esta barajeado para nosotros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Esto garantiza un buen desempeño en el K-</a:t>
            </a:r>
            <a:r>
              <a:rPr lang="es-PA" dirty="0" err="1">
                <a:sym typeface="Wingdings" panose="05000000000000000000" pitchFamily="2" charset="2"/>
              </a:rPr>
              <a:t>Folding</a:t>
            </a:r>
            <a:r>
              <a:rPr lang="es-PA" dirty="0">
                <a:sym typeface="Wingdings" panose="05000000000000000000" pitchFamily="2" charset="2"/>
              </a:rPr>
              <a:t> (</a:t>
            </a:r>
            <a:r>
              <a:rPr lang="es-PA" dirty="0" err="1">
                <a:sym typeface="Wingdings" panose="05000000000000000000" pitchFamily="2" charset="2"/>
              </a:rPr>
              <a:t>cross-validation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Garantiza que todos los dígitos </a:t>
            </a:r>
            <a:r>
              <a:rPr lang="es-PA" dirty="0" err="1">
                <a:sym typeface="Wingdings" panose="05000000000000000000" pitchFamily="2" charset="2"/>
              </a:rPr>
              <a:t>esten</a:t>
            </a:r>
            <a:r>
              <a:rPr lang="es-PA" dirty="0">
                <a:sym typeface="Wingdings" panose="05000000000000000000" pitchFamily="2" charset="2"/>
              </a:rPr>
              <a:t> presentes en el </a:t>
            </a:r>
            <a:r>
              <a:rPr lang="es-PA" dirty="0" err="1">
                <a:sym typeface="Wingdings" panose="05000000000000000000" pitchFamily="2" charset="2"/>
              </a:rPr>
              <a:t>el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folding</a:t>
            </a:r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FC00BA-2FEB-447F-ADB7-1264DE2FD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133" y="2528983"/>
            <a:ext cx="62007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327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Entrenando un clasificador binario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Hagamos el problema más sencillo, digamos que solo queremos clasificar si es el # 5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Luego  hacemos una predicción sobre alguna imagen aleatoriamente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55641-AEA0-41A8-8416-07027E959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22" y="2749826"/>
            <a:ext cx="22098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D52B7-9A9E-4FA7-8C50-A8FF69F5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552" y="2747590"/>
            <a:ext cx="3905250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44FE4-B422-48CD-8F1F-0AD831E8C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828" y="3945213"/>
            <a:ext cx="27527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9844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lnSpcReduction="10000"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Evaluación de desempeño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Es algo “mañoso” a la hora de evaluar más que un regresor</a:t>
            </a:r>
          </a:p>
          <a:p>
            <a:r>
              <a:rPr lang="es-PA" dirty="0">
                <a:sym typeface="Wingdings" panose="05000000000000000000" pitchFamily="2" charset="2"/>
              </a:rPr>
              <a:t>Midiendo utilizando </a:t>
            </a:r>
            <a:r>
              <a:rPr lang="es-PA" dirty="0" err="1">
                <a:sym typeface="Wingdings" panose="05000000000000000000" pitchFamily="2" charset="2"/>
              </a:rPr>
              <a:t>cross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validation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La figura muestra un </a:t>
            </a:r>
            <a:r>
              <a:rPr lang="es-PA" dirty="0" err="1">
                <a:sym typeface="Wingdings" panose="05000000000000000000" pitchFamily="2" charset="2"/>
              </a:rPr>
              <a:t>códugo</a:t>
            </a:r>
            <a:r>
              <a:rPr lang="es-PA" dirty="0">
                <a:sym typeface="Wingdings" panose="05000000000000000000" pitchFamily="2" charset="2"/>
              </a:rPr>
              <a:t> igual a la función </a:t>
            </a:r>
            <a:r>
              <a:rPr lang="es-PA" dirty="0" err="1">
                <a:sym typeface="Wingdings" panose="05000000000000000000" pitchFamily="2" charset="2"/>
              </a:rPr>
              <a:t>cross_val_score</a:t>
            </a:r>
            <a:r>
              <a:rPr lang="es-PA" dirty="0">
                <a:sym typeface="Wingdings" panose="05000000000000000000" pitchFamily="2" charset="2"/>
              </a:rPr>
              <a:t>()</a:t>
            </a:r>
          </a:p>
          <a:p>
            <a:r>
              <a:rPr lang="es-PA" dirty="0">
                <a:sym typeface="Wingdings" panose="05000000000000000000" pitchFamily="2" charset="2"/>
              </a:rPr>
              <a:t>Si utilizamos la función de </a:t>
            </a:r>
            <a:r>
              <a:rPr lang="es-PA" dirty="0" err="1">
                <a:sym typeface="Wingdings" panose="05000000000000000000" pitchFamily="2" charset="2"/>
              </a:rPr>
              <a:t>scikit-learn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Resultado de k-</a:t>
            </a:r>
            <a:r>
              <a:rPr lang="es-PA" dirty="0" err="1">
                <a:sym typeface="Wingdings" panose="05000000000000000000" pitchFamily="2" charset="2"/>
              </a:rPr>
              <a:t>fold</a:t>
            </a:r>
            <a:r>
              <a:rPr lang="es-PA" dirty="0">
                <a:sym typeface="Wingdings" panose="05000000000000000000" pitchFamily="2" charset="2"/>
              </a:rPr>
              <a:t> para el # 5</a:t>
            </a:r>
          </a:p>
          <a:p>
            <a:r>
              <a:rPr lang="es-PA" dirty="0">
                <a:sym typeface="Wingdings" panose="05000000000000000000" pitchFamily="2" charset="2"/>
              </a:rPr>
              <a:t> Ejemplo de funciones de </a:t>
            </a:r>
            <a:r>
              <a:rPr lang="es-PA" dirty="0" err="1">
                <a:sym typeface="Wingdings" panose="05000000000000000000" pitchFamily="2" charset="2"/>
              </a:rPr>
              <a:t>train</a:t>
            </a:r>
            <a:r>
              <a:rPr lang="es-PA" dirty="0">
                <a:sym typeface="Wingdings" panose="05000000000000000000" pitchFamily="2" charset="2"/>
              </a:rPr>
              <a:t> y </a:t>
            </a:r>
            <a:r>
              <a:rPr lang="es-PA" dirty="0" err="1">
                <a:sym typeface="Wingdings" panose="05000000000000000000" pitchFamily="2" charset="2"/>
              </a:rPr>
              <a:t>predict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Ahora predicciones de no #5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&gt; 90%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Se debe a que 10% son el #5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Como el DS está “</a:t>
            </a:r>
            <a:r>
              <a:rPr lang="es-PA" dirty="0" err="1">
                <a:sym typeface="Wingdings" panose="05000000000000000000" pitchFamily="2" charset="2"/>
              </a:rPr>
              <a:t>skewed</a:t>
            </a:r>
            <a:r>
              <a:rPr lang="es-PA" dirty="0">
                <a:sym typeface="Wingdings" panose="05000000000000000000" pitchFamily="2" charset="2"/>
              </a:rPr>
              <a:t>” hay que tener cuidado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Accuracy</a:t>
            </a:r>
            <a:r>
              <a:rPr lang="es-PA" dirty="0">
                <a:sym typeface="Wingdings" panose="05000000000000000000" pitchFamily="2" charset="2"/>
              </a:rPr>
              <a:t> no siempre es la mejor métrica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FE8D9C-EA2B-4669-81BE-BD310E26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603" y="954156"/>
            <a:ext cx="4236598" cy="22085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59B238-D82C-4BA5-8EB6-0BB1C6C1A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933" y="3541436"/>
            <a:ext cx="5829300" cy="676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9FA8C7-8BDF-45D4-ACD8-A7760A754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246" y="4252084"/>
            <a:ext cx="3962400" cy="1476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914C49-D399-4E18-A4C9-9685692AD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169" y="5852409"/>
            <a:ext cx="5086953" cy="5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4864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Matriz de Confusión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Nos dice cuales fueron correctas e incorrectamente clasificadas</a:t>
            </a:r>
          </a:p>
          <a:p>
            <a:pPr lvl="2"/>
            <a:r>
              <a:rPr lang="es-PA" dirty="0" err="1">
                <a:sym typeface="Wingdings" panose="05000000000000000000" pitchFamily="2" charset="2"/>
              </a:rPr>
              <a:t>Ejm</a:t>
            </a:r>
            <a:r>
              <a:rPr lang="es-PA" dirty="0">
                <a:sym typeface="Wingdings" panose="05000000000000000000" pitchFamily="2" charset="2"/>
              </a:rPr>
              <a:t>: Se muestra el 5 y lo califica como 5, se muestra 5 y lo clasifica como no es 5, etc.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Necesitamos un grupo de predicciones para hacer la matriz de confusión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Se hace con el test set, pero por el momento hagámoslo con el training set</a:t>
            </a:r>
          </a:p>
          <a:p>
            <a:r>
              <a:rPr lang="es-PA" dirty="0">
                <a:sym typeface="Wingdings" panose="05000000000000000000" pitchFamily="2" charset="2"/>
              </a:rPr>
              <a:t>1 – Generamos las predicciones</a:t>
            </a:r>
          </a:p>
          <a:p>
            <a:r>
              <a:rPr lang="es-PA" dirty="0">
                <a:sym typeface="Wingdings" panose="05000000000000000000" pitchFamily="2" charset="2"/>
              </a:rPr>
              <a:t>2 – Con las predicciones generamos la matriz de confusión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Si fuese perfecta (todo bien predicho) esta sería la matriz de confusión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CF388-F2EB-48BD-B935-A69B9AF61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495" y="3835678"/>
            <a:ext cx="4187687" cy="570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BDBBC1-316A-462F-93BD-ECD2392B3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539" y="4406044"/>
            <a:ext cx="3080509" cy="685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954B9A-2618-4D8F-8350-FE271B644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82" y="5661700"/>
            <a:ext cx="60769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94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Fundaciones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err="1"/>
              <a:t>Empirisismo</a:t>
            </a:r>
            <a:endParaRPr lang="es-PA" dirty="0"/>
          </a:p>
          <a:p>
            <a:pPr lvl="1"/>
            <a:r>
              <a:rPr lang="es-PA" dirty="0"/>
              <a:t>Francis Bacon (1561 – 1626)</a:t>
            </a:r>
          </a:p>
          <a:p>
            <a:r>
              <a:rPr lang="es-PA" dirty="0"/>
              <a:t>Inducción, David Hume,1776</a:t>
            </a:r>
          </a:p>
          <a:p>
            <a:pPr lvl="1"/>
            <a:r>
              <a:rPr lang="es-PA" dirty="0"/>
              <a:t>Las reglas generales son adquiridas por acciones repetitivas</a:t>
            </a:r>
          </a:p>
          <a:p>
            <a:r>
              <a:rPr lang="es-PA" dirty="0"/>
              <a:t>Positivismo Lógico, Rudolf </a:t>
            </a:r>
            <a:r>
              <a:rPr lang="es-PA" dirty="0" err="1"/>
              <a:t>Carnap</a:t>
            </a:r>
            <a:r>
              <a:rPr lang="es-PA" dirty="0"/>
              <a:t> (1891 – 1970)</a:t>
            </a:r>
          </a:p>
          <a:p>
            <a:pPr lvl="1"/>
            <a:r>
              <a:rPr lang="es-PA" dirty="0"/>
              <a:t>Combina Racionalismo y Positivismo</a:t>
            </a:r>
          </a:p>
          <a:p>
            <a:r>
              <a:rPr lang="es-PA" dirty="0"/>
              <a:t>Teoría de la Confirmación (</a:t>
            </a:r>
            <a:r>
              <a:rPr lang="es-PA" dirty="0" err="1"/>
              <a:t>Carnap</a:t>
            </a:r>
            <a:r>
              <a:rPr lang="es-PA" dirty="0"/>
              <a:t> &amp; </a:t>
            </a:r>
            <a:r>
              <a:rPr lang="es-PA" dirty="0" err="1"/>
              <a:t>Hempel</a:t>
            </a:r>
            <a:r>
              <a:rPr lang="es-PA" dirty="0"/>
              <a:t>, 1905-1997)</a:t>
            </a:r>
          </a:p>
          <a:p>
            <a:pPr lvl="1"/>
            <a:r>
              <a:rPr lang="es-PA" dirty="0"/>
              <a:t>Analiza la teoría de adquisición con experiencia</a:t>
            </a:r>
          </a:p>
          <a:p>
            <a:pPr lvl="1"/>
            <a:r>
              <a:rPr lang="es-PA" dirty="0"/>
              <a:t>Conexión entre conocimiento y acciones</a:t>
            </a:r>
          </a:p>
        </p:txBody>
      </p:sp>
    </p:spTree>
    <p:extLst>
      <p:ext uri="{BB962C8B-B14F-4D97-AF65-F5344CB8AC3E}">
        <p14:creationId xmlns:p14="http://schemas.microsoft.com/office/powerpoint/2010/main" val="374443466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Normalmente queremos una métrica más </a:t>
            </a:r>
            <a:r>
              <a:rPr lang="es-PA" dirty="0" err="1">
                <a:sym typeface="Wingdings" panose="05000000000000000000" pitchFamily="2" charset="2"/>
              </a:rPr>
              <a:t>sencila</a:t>
            </a:r>
            <a:r>
              <a:rPr lang="es-PA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Precisión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TP = True Positives (clasificado como 5 y es 5)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FP = False Positives (clasificado como 5 pero es un 3 por ejemplo)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Recall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FN = False </a:t>
            </a:r>
            <a:r>
              <a:rPr lang="es-PA" dirty="0" err="1">
                <a:sym typeface="Wingdings" panose="05000000000000000000" pitchFamily="2" charset="2"/>
              </a:rPr>
              <a:t>Negatives</a:t>
            </a:r>
            <a:r>
              <a:rPr lang="es-PA" dirty="0">
                <a:sym typeface="Wingdings" panose="05000000000000000000" pitchFamily="2" charset="2"/>
              </a:rPr>
              <a:t> (No es 5, por ejemplo 1, pero fue </a:t>
            </a:r>
            <a:r>
              <a:rPr lang="es-PA" dirty="0" err="1">
                <a:sym typeface="Wingdings" panose="05000000000000000000" pitchFamily="2" charset="2"/>
              </a:rPr>
              <a:t>clasifcado</a:t>
            </a:r>
            <a:r>
              <a:rPr lang="es-PA" dirty="0">
                <a:sym typeface="Wingdings" panose="05000000000000000000" pitchFamily="2" charset="2"/>
              </a:rPr>
              <a:t> como 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606B2-4E4C-463E-B076-820371EA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05" y="2366229"/>
            <a:ext cx="1743075" cy="666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AE38FE-C715-415D-960B-15782F53E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430" y="3365880"/>
            <a:ext cx="1504950" cy="56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855C9E-F6F3-40A0-AA58-B8582BBBD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297" y="4245201"/>
            <a:ext cx="5185678" cy="250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1253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lnSpcReduction="10000"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Más de precisión y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 de como calcularlo con </a:t>
            </a:r>
            <a:r>
              <a:rPr lang="es-PA" dirty="0" err="1">
                <a:sym typeface="Wingdings" panose="05000000000000000000" pitchFamily="2" charset="2"/>
              </a:rPr>
              <a:t>scikit-learn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Detector de #5, </a:t>
            </a:r>
            <a:r>
              <a:rPr lang="es-PA" dirty="0" err="1">
                <a:sym typeface="Wingdings" panose="05000000000000000000" pitchFamily="2" charset="2"/>
              </a:rPr>
              <a:t>metricas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72.9% </a:t>
            </a:r>
            <a:r>
              <a:rPr lang="es-PA" dirty="0" err="1">
                <a:sym typeface="Wingdings" panose="05000000000000000000" pitchFamily="2" charset="2"/>
              </a:rPr>
              <a:t>Precision</a:t>
            </a:r>
            <a:r>
              <a:rPr lang="es-PA" dirty="0">
                <a:sym typeface="Wingdings" panose="05000000000000000000" pitchFamily="2" charset="2"/>
              </a:rPr>
              <a:t> y 75.56% para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 (valores muy bajos) [95% </a:t>
            </a:r>
            <a:r>
              <a:rPr lang="es-PA" dirty="0" err="1">
                <a:sym typeface="Wingdings" panose="05000000000000000000" pitchFamily="2" charset="2"/>
              </a:rPr>
              <a:t>accuracy</a:t>
            </a:r>
            <a:r>
              <a:rPr lang="es-PA" dirty="0">
                <a:sym typeface="Wingdings" panose="05000000000000000000" pitchFamily="2" charset="2"/>
              </a:rPr>
              <a:t>]</a:t>
            </a:r>
          </a:p>
          <a:p>
            <a:r>
              <a:rPr lang="es-PA" dirty="0">
                <a:sym typeface="Wingdings" panose="05000000000000000000" pitchFamily="2" charset="2"/>
              </a:rPr>
              <a:t>Estas métricas se mezclan si tenemos una mejor medida única llamada F1-Score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Conocida como la media armónica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NOTA: Si </a:t>
            </a:r>
            <a:r>
              <a:rPr lang="es-PA" dirty="0" err="1">
                <a:sym typeface="Wingdings" panose="05000000000000000000" pitchFamily="2" charset="2"/>
              </a:rPr>
              <a:t>Precision</a:t>
            </a:r>
            <a:r>
              <a:rPr lang="es-PA" dirty="0">
                <a:sym typeface="Wingdings" panose="05000000000000000000" pitchFamily="2" charset="2"/>
              </a:rPr>
              <a:t> y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 son iguales F1-score no conviene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A veces uno prefiere ver precisión solo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Otras veces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 err="1">
                <a:sym typeface="Wingdings" panose="05000000000000000000" pitchFamily="2" charset="2"/>
              </a:rPr>
              <a:t>Ejm</a:t>
            </a:r>
            <a:r>
              <a:rPr lang="es-PA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Clasificador de videos para niños (conviene alta precisión y bajo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Clasificador de gente robando (esta bien si el sistema es 30%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 y 90% precisión)</a:t>
            </a:r>
          </a:p>
          <a:p>
            <a:pPr lvl="2"/>
            <a:r>
              <a:rPr lang="es-PA" dirty="0" err="1">
                <a:sym typeface="Wingdings" panose="05000000000000000000" pitchFamily="2" charset="2"/>
              </a:rPr>
              <a:t>Tendras</a:t>
            </a:r>
            <a:r>
              <a:rPr lang="es-PA" dirty="0">
                <a:sym typeface="Wingdings" panose="05000000000000000000" pitchFamily="2" charset="2"/>
              </a:rPr>
              <a:t> falsos positivos pero atraparas a la mayoría de los ladrones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DAAEB-7DF0-46C6-9976-0DE19130B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899" y="873790"/>
            <a:ext cx="5619750" cy="981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A6D74-40E0-4675-B1EB-176869C52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2" t="56382" r="50958" b="-855"/>
          <a:stretch/>
        </p:blipFill>
        <p:spPr>
          <a:xfrm>
            <a:off x="4402025" y="873790"/>
            <a:ext cx="1693975" cy="371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72F04-0C95-4B72-954D-BB8F636EB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028" y="3482270"/>
            <a:ext cx="4686300" cy="771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9E4F0-441A-4725-9FF9-63D5C0405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346" y="4263553"/>
            <a:ext cx="34004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1509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 err="1">
                <a:sym typeface="Wingdings" panose="05000000000000000000" pitchFamily="2" charset="2"/>
              </a:rPr>
              <a:t>Tradeoff</a:t>
            </a:r>
            <a:r>
              <a:rPr lang="es-PA" dirty="0">
                <a:sym typeface="Wingdings" panose="05000000000000000000" pitchFamily="2" charset="2"/>
              </a:rPr>
              <a:t> de precisión y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En </a:t>
            </a:r>
            <a:r>
              <a:rPr lang="es-PA" dirty="0" err="1">
                <a:sym typeface="Wingdings" panose="05000000000000000000" pitchFamily="2" charset="2"/>
              </a:rPr>
              <a:t>scikit-learn</a:t>
            </a:r>
            <a:r>
              <a:rPr lang="es-PA" dirty="0">
                <a:sym typeface="Wingdings" panose="05000000000000000000" pitchFamily="2" charset="2"/>
              </a:rPr>
              <a:t> podemos tener acceso a la función pero no al umbral, se puede hacer…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¿Cómo elegir el umbral?</a:t>
            </a:r>
          </a:p>
          <a:p>
            <a:r>
              <a:rPr lang="es-PA" dirty="0">
                <a:sym typeface="Wingdings" panose="05000000000000000000" pitchFamily="2" charset="2"/>
              </a:rPr>
              <a:t>1 – Tomar las predicciones</a:t>
            </a:r>
          </a:p>
          <a:p>
            <a:r>
              <a:rPr lang="es-PA" dirty="0">
                <a:sym typeface="Wingdings" panose="05000000000000000000" pitchFamily="2" charset="2"/>
              </a:rPr>
              <a:t>2 – Calcular precisión,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 y el umbral</a:t>
            </a:r>
          </a:p>
          <a:p>
            <a:r>
              <a:rPr lang="es-PA" dirty="0">
                <a:sym typeface="Wingdings" panose="05000000000000000000" pitchFamily="2" charset="2"/>
              </a:rPr>
              <a:t>3 - Graficar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AB632-FA27-4F14-B414-BDC18050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508" y="954459"/>
            <a:ext cx="6477000" cy="1847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105B45-A7D2-46D4-83BD-5E0D383A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7" y="3213239"/>
            <a:ext cx="4276725" cy="1200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1F5D31-D68A-4CBF-B89B-41FA1BCD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853" y="4834258"/>
            <a:ext cx="5124450" cy="4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85C35-FE47-4D1F-9596-F0813F3AF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905" y="5386647"/>
            <a:ext cx="60198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0380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3 – graficar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4 – Seleccionar el umbral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Otra manera es graficar directamente</a:t>
            </a:r>
          </a:p>
          <a:p>
            <a:r>
              <a:rPr lang="es-PA" dirty="0">
                <a:sym typeface="Wingdings" panose="05000000000000000000" pitchFamily="2" charset="2"/>
              </a:rPr>
              <a:t>precisión vs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 y elegir el umbral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1C1FF-2351-4D16-88F5-7D4F5C3E1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74" y="1300370"/>
            <a:ext cx="6172200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13D3D6-9E2E-443C-BCEA-797F9C1D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21" y="2871883"/>
            <a:ext cx="4347513" cy="2112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04B271-DEA5-4729-8D89-E2574D973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73" y="4422461"/>
            <a:ext cx="3713401" cy="22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0399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Notemos que luego de 80% de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 la precisión cae</a:t>
            </a:r>
          </a:p>
          <a:p>
            <a:r>
              <a:rPr lang="es-PA" dirty="0">
                <a:sym typeface="Wingdings" panose="05000000000000000000" pitchFamily="2" charset="2"/>
              </a:rPr>
              <a:t>El resultado lo vemos en la gráfica derecha, necesitamos alrededor de 8000 en umbral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3D3D6-9E2E-443C-BCEA-797F9C1D5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0" y="1718343"/>
            <a:ext cx="5599900" cy="2721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04B271-DEA5-4729-8D89-E2574D97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7" y="2015423"/>
            <a:ext cx="4624139" cy="282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4589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Una manera rápida y no gráfica es por medio de </a:t>
            </a:r>
            <a:r>
              <a:rPr lang="es-PA" dirty="0" err="1">
                <a:sym typeface="Wingdings" panose="05000000000000000000" pitchFamily="2" charset="2"/>
              </a:rPr>
              <a:t>np.argmax</a:t>
            </a:r>
            <a:r>
              <a:rPr lang="es-PA" dirty="0">
                <a:sym typeface="Wingdings" panose="05000000000000000000" pitchFamily="2" charset="2"/>
              </a:rPr>
              <a:t> especificando cuanto necesitamos de </a:t>
            </a:r>
            <a:r>
              <a:rPr lang="es-PA" dirty="0" err="1">
                <a:sym typeface="Wingdings" panose="05000000000000000000" pitchFamily="2" charset="2"/>
              </a:rPr>
              <a:t>precision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Verificamos entonces los scores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De esta manera podemos crear un clasificador con la precisión que queramos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A33D6-8574-424A-AF0A-1161519A0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04" y="2662333"/>
            <a:ext cx="5819775" cy="209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1747FE-FFF6-4351-A4F9-B645E76E4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304" y="2895074"/>
            <a:ext cx="4276725" cy="2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A25161-EC7F-46B9-9257-BF617F6A6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17" y="4062040"/>
            <a:ext cx="38766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5638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La curva ROC (Receiver </a:t>
            </a:r>
            <a:r>
              <a:rPr lang="es-PA" dirty="0" err="1">
                <a:sym typeface="Wingdings" panose="05000000000000000000" pitchFamily="2" charset="2"/>
              </a:rPr>
              <a:t>Operation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Characteristic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Sirve para clasificadores binarios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Grafica de la rata de los TP (True Positives)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Tambien</a:t>
            </a:r>
            <a:r>
              <a:rPr lang="es-PA" dirty="0">
                <a:sym typeface="Wingdings" panose="05000000000000000000" pitchFamily="2" charset="2"/>
              </a:rPr>
              <a:t> llamada False Positive </a:t>
            </a:r>
            <a:r>
              <a:rPr lang="es-PA" dirty="0" err="1">
                <a:sym typeface="Wingdings" panose="05000000000000000000" pitchFamily="2" charset="2"/>
              </a:rPr>
              <a:t>Rate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FPR = 1 – TPR</a:t>
            </a:r>
          </a:p>
          <a:p>
            <a:r>
              <a:rPr lang="es-PA" dirty="0">
                <a:sym typeface="Wingdings" panose="05000000000000000000" pitchFamily="2" charset="2"/>
              </a:rPr>
              <a:t>A más alto el valor de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, más falsos positivos</a:t>
            </a:r>
          </a:p>
          <a:p>
            <a:r>
              <a:rPr lang="es-PA" dirty="0">
                <a:sym typeface="Wingdings" panose="05000000000000000000" pitchFamily="2" charset="2"/>
              </a:rPr>
              <a:t>La curva punteada es un clasificador aleatorio</a:t>
            </a:r>
          </a:p>
          <a:p>
            <a:r>
              <a:rPr lang="es-PA" dirty="0">
                <a:sym typeface="Wingdings" panose="05000000000000000000" pitchFamily="2" charset="2"/>
              </a:rPr>
              <a:t>Un buen modelo aleja (</a:t>
            </a:r>
            <a:r>
              <a:rPr lang="es-PA" dirty="0" err="1">
                <a:sym typeface="Wingdings" panose="05000000000000000000" pitchFamily="2" charset="2"/>
              </a:rPr>
              <a:t>izq</a:t>
            </a:r>
            <a:r>
              <a:rPr lang="es-PA" dirty="0">
                <a:sym typeface="Wingdings" panose="05000000000000000000" pitchFamily="2" charset="2"/>
              </a:rPr>
              <a:t>) más la curva de la línea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A1B36-97C7-4BEB-BB3A-8700A50F0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670" y="4299552"/>
            <a:ext cx="4238625" cy="72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DE7A6-2BD1-4470-9CB3-88C66796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669" y="5117073"/>
            <a:ext cx="4238625" cy="1381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BB9AA8-C1F5-4F76-9930-657169506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670" y="832869"/>
            <a:ext cx="4611756" cy="3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5358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Otra manera de comparar el clasificador es por medio del área bajo la curva (AUC)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El clasificador perfecto va a tener un ROC AUC = 1.0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El clasificador aleatorio va a tener un ROC AUC = 0.5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8D339-20D6-4C14-8068-DBB292306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88" y="3171866"/>
            <a:ext cx="3648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069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Ahora comparemos un </a:t>
            </a:r>
            <a:r>
              <a:rPr lang="es-PA" dirty="0" err="1">
                <a:sym typeface="Wingdings" panose="05000000000000000000" pitchFamily="2" charset="2"/>
              </a:rPr>
              <a:t>RandomForestClassifier</a:t>
            </a:r>
            <a:r>
              <a:rPr lang="es-PA" dirty="0">
                <a:sym typeface="Wingdings" panose="05000000000000000000" pitchFamily="2" charset="2"/>
              </a:rPr>
              <a:t> vs el </a:t>
            </a:r>
            <a:r>
              <a:rPr lang="es-PA" dirty="0" err="1">
                <a:sym typeface="Wingdings" panose="05000000000000000000" pitchFamily="2" charset="2"/>
              </a:rPr>
              <a:t>SGDClassifier</a:t>
            </a:r>
            <a:r>
              <a:rPr lang="es-PA" dirty="0">
                <a:sym typeface="Wingdings" panose="05000000000000000000" pitchFamily="2" charset="2"/>
              </a:rPr>
              <a:t> que teníamos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Resumen, el </a:t>
            </a:r>
            <a:r>
              <a:rPr lang="es-PA" dirty="0" err="1">
                <a:sym typeface="Wingdings" panose="05000000000000000000" pitchFamily="2" charset="2"/>
              </a:rPr>
              <a:t>RandomForestClassifier</a:t>
            </a:r>
            <a:r>
              <a:rPr lang="es-PA" dirty="0">
                <a:sym typeface="Wingdings" panose="05000000000000000000" pitchFamily="2" charset="2"/>
              </a:rPr>
              <a:t> es mejor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732E4-75BD-4780-B298-6ACD9DA63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23" y="2371820"/>
            <a:ext cx="5857875" cy="100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56892-AF3B-4E97-9376-4D4474988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23" y="3371945"/>
            <a:ext cx="6257925" cy="50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594D3-C904-4E57-B1A2-86ED0A575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23" y="3843787"/>
            <a:ext cx="4391025" cy="8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3C265-9CAB-4337-998F-DB8D6ADA3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478" y="2373061"/>
            <a:ext cx="4641904" cy="3379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ECBB13-879F-4B87-B63C-6FE94162B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923" y="5457807"/>
            <a:ext cx="35528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3015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</a:t>
            </a:r>
          </a:p>
          <a:p>
            <a:r>
              <a:rPr lang="es-PA" dirty="0">
                <a:sym typeface="Wingdings" panose="05000000000000000000" pitchFamily="2" charset="2"/>
              </a:rPr>
              <a:t>La mayoría de los clasificadores soportan multiclase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SGD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Random</a:t>
            </a:r>
            <a:r>
              <a:rPr lang="es-PA" dirty="0">
                <a:sym typeface="Wingdings" panose="05000000000000000000" pitchFamily="2" charset="2"/>
              </a:rPr>
              <a:t> Forest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Naive</a:t>
            </a:r>
            <a:r>
              <a:rPr lang="es-PA" dirty="0">
                <a:sym typeface="Wingdings" panose="05000000000000000000" pitchFamily="2" charset="2"/>
              </a:rPr>
              <a:t> Bayes</a:t>
            </a:r>
          </a:p>
          <a:p>
            <a:r>
              <a:rPr lang="es-PA" dirty="0">
                <a:sym typeface="Wingdings" panose="05000000000000000000" pitchFamily="2" charset="2"/>
              </a:rPr>
              <a:t>Otros solamente soportan clasificación binaria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SVM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Regresión Logística</a:t>
            </a:r>
          </a:p>
          <a:p>
            <a:r>
              <a:rPr lang="es-PA" dirty="0">
                <a:sym typeface="Wingdings" panose="05000000000000000000" pitchFamily="2" charset="2"/>
              </a:rPr>
              <a:t>Sin embargo hay técnicas para lograr que un clasificador binario sea multiclase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para reconocer dígitos de 0 a 9 entrenar 10 clasificadores binarios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Poner el umbral para cada clasificador igual y la clase más alta tendrá el valor más alto</a:t>
            </a:r>
          </a:p>
          <a:p>
            <a:pPr lvl="2"/>
            <a:r>
              <a:rPr lang="es-PA" dirty="0" err="1">
                <a:sym typeface="Wingdings" panose="05000000000000000000" pitchFamily="2" charset="2"/>
              </a:rPr>
              <a:t>OvR</a:t>
            </a:r>
            <a:r>
              <a:rPr lang="es-PA" dirty="0">
                <a:sym typeface="Wingdings" panose="05000000000000000000" pitchFamily="2" charset="2"/>
              </a:rPr>
              <a:t> (</a:t>
            </a:r>
            <a:r>
              <a:rPr lang="es-PA" dirty="0" err="1">
                <a:sym typeface="Wingdings" panose="05000000000000000000" pitchFamily="2" charset="2"/>
              </a:rPr>
              <a:t>one</a:t>
            </a:r>
            <a:r>
              <a:rPr lang="es-PA" dirty="0">
                <a:sym typeface="Wingdings" panose="05000000000000000000" pitchFamily="2" charset="2"/>
              </a:rPr>
              <a:t> vs </a:t>
            </a:r>
            <a:r>
              <a:rPr lang="es-PA" dirty="0" err="1">
                <a:sym typeface="Wingdings" panose="05000000000000000000" pitchFamily="2" charset="2"/>
              </a:rPr>
              <a:t>rest</a:t>
            </a:r>
            <a:r>
              <a:rPr lang="es-PA" dirty="0">
                <a:sym typeface="Wingdings" panose="05000000000000000000" pitchFamily="2" charset="2"/>
              </a:rPr>
              <a:t> o también llamada </a:t>
            </a:r>
            <a:r>
              <a:rPr lang="es-PA" dirty="0" err="1">
                <a:sym typeface="Wingdings" panose="05000000000000000000" pitchFamily="2" charset="2"/>
              </a:rPr>
              <a:t>One</a:t>
            </a:r>
            <a:r>
              <a:rPr lang="es-PA" dirty="0">
                <a:sym typeface="Wingdings" panose="05000000000000000000" pitchFamily="2" charset="2"/>
              </a:rPr>
              <a:t> vs </a:t>
            </a:r>
            <a:r>
              <a:rPr lang="es-PA" dirty="0" err="1">
                <a:sym typeface="Wingdings" panose="05000000000000000000" pitchFamily="2" charset="2"/>
              </a:rPr>
              <a:t>All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8572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Matemáticas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Reglas</a:t>
            </a:r>
          </a:p>
          <a:p>
            <a:r>
              <a:rPr lang="es-PA" dirty="0"/>
              <a:t>Computación</a:t>
            </a:r>
          </a:p>
          <a:p>
            <a:r>
              <a:rPr lang="es-PA" dirty="0"/>
              <a:t>Razonamiento de cierta información</a:t>
            </a:r>
          </a:p>
          <a:p>
            <a:endParaRPr lang="es-PA" dirty="0"/>
          </a:p>
          <a:p>
            <a:r>
              <a:rPr lang="es-PA" dirty="0"/>
              <a:t>Algoritmo</a:t>
            </a:r>
          </a:p>
          <a:p>
            <a:pPr lvl="1"/>
            <a:r>
              <a:rPr lang="es-PA" dirty="0"/>
              <a:t>Algoritmo Euclidiano de máximo común divisor</a:t>
            </a:r>
          </a:p>
          <a:p>
            <a:pPr lvl="2"/>
            <a:r>
              <a:rPr lang="es-PA" dirty="0"/>
              <a:t>Primer algoritmo</a:t>
            </a:r>
          </a:p>
          <a:p>
            <a:pPr lvl="1"/>
            <a:r>
              <a:rPr lang="es-PA" dirty="0"/>
              <a:t>Al </a:t>
            </a:r>
            <a:r>
              <a:rPr lang="es-PA" dirty="0" err="1"/>
              <a:t>Knowarazmi</a:t>
            </a:r>
            <a:endParaRPr lang="es-PA" dirty="0"/>
          </a:p>
          <a:p>
            <a:pPr lvl="2"/>
            <a:r>
              <a:rPr lang="es-PA" dirty="0"/>
              <a:t>Algebra y números</a:t>
            </a:r>
          </a:p>
          <a:p>
            <a:pPr lvl="2"/>
            <a:endParaRPr lang="es-PA" dirty="0"/>
          </a:p>
        </p:txBody>
      </p:sp>
      <p:pic>
        <p:nvPicPr>
          <p:cNvPr id="9218" name="Picture 2" descr="Image result for AI m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18" y="1356332"/>
            <a:ext cx="4213226" cy="2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l-Khwariz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561" y="3901042"/>
            <a:ext cx="2139427" cy="28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1050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</a:t>
            </a:r>
          </a:p>
          <a:p>
            <a:r>
              <a:rPr lang="es-PA" dirty="0">
                <a:sym typeface="Wingdings" panose="05000000000000000000" pitchFamily="2" charset="2"/>
              </a:rPr>
              <a:t>Otra estrategia para convertir un clasificador binario en multiclase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Multiples</a:t>
            </a:r>
            <a:r>
              <a:rPr lang="es-PA" dirty="0">
                <a:sym typeface="Wingdings" panose="05000000000000000000" pitchFamily="2" charset="2"/>
              </a:rPr>
              <a:t> clasificadores binarios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Comparar 0 vs 1, 0 vs 2, 0 vs 3… y </a:t>
            </a:r>
            <a:r>
              <a:rPr lang="es-PA" dirty="0" err="1">
                <a:sym typeface="Wingdings" panose="05000000000000000000" pitchFamily="2" charset="2"/>
              </a:rPr>
              <a:t>asi</a:t>
            </a:r>
            <a:r>
              <a:rPr lang="es-PA" dirty="0">
                <a:sym typeface="Wingdings" panose="05000000000000000000" pitchFamily="2" charset="2"/>
              </a:rPr>
              <a:t> sucesivamente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Crea N(N-1)/2 clasificadores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Llamado </a:t>
            </a:r>
            <a:r>
              <a:rPr lang="es-PA" dirty="0" err="1">
                <a:sym typeface="Wingdings" panose="05000000000000000000" pitchFamily="2" charset="2"/>
              </a:rPr>
              <a:t>OvO</a:t>
            </a:r>
            <a:r>
              <a:rPr lang="es-PA" dirty="0">
                <a:sym typeface="Wingdings" panose="05000000000000000000" pitchFamily="2" charset="2"/>
              </a:rPr>
              <a:t> (</a:t>
            </a:r>
            <a:r>
              <a:rPr lang="es-PA" dirty="0" err="1">
                <a:sym typeface="Wingdings" panose="05000000000000000000" pitchFamily="2" charset="2"/>
              </a:rPr>
              <a:t>one</a:t>
            </a:r>
            <a:r>
              <a:rPr lang="es-PA" dirty="0">
                <a:sym typeface="Wingdings" panose="05000000000000000000" pitchFamily="2" charset="2"/>
              </a:rPr>
              <a:t> vs </a:t>
            </a:r>
            <a:r>
              <a:rPr lang="es-PA" dirty="0" err="1">
                <a:sym typeface="Wingdings" panose="05000000000000000000" pitchFamily="2" charset="2"/>
              </a:rPr>
              <a:t>one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r>
              <a:rPr lang="es-PA" dirty="0" err="1">
                <a:sym typeface="Wingdings" panose="05000000000000000000" pitchFamily="2" charset="2"/>
              </a:rPr>
              <a:t>Scikitlearn</a:t>
            </a:r>
            <a:r>
              <a:rPr lang="es-PA" dirty="0">
                <a:sym typeface="Wingdings" panose="05000000000000000000" pitchFamily="2" charset="2"/>
              </a:rPr>
              <a:t> lo hace solo (selecciona ovo o ova), veamos el clasificador de 0 a 9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Note que el puntaje mayor es para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33D49-7A84-44A1-A817-D1F91413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89" y="4649907"/>
            <a:ext cx="3914847" cy="935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93CFE-6EF3-4ED2-BF2C-AF1D714B5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098" y="5783539"/>
            <a:ext cx="6560696" cy="1003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EE99A-6A9F-4AAB-A5E9-C71E788F1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648" y="4528844"/>
            <a:ext cx="3572924" cy="105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0620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</a:t>
            </a:r>
          </a:p>
          <a:p>
            <a:r>
              <a:rPr lang="es-PA" dirty="0">
                <a:sym typeface="Wingdings" panose="05000000000000000000" pitchFamily="2" charset="2"/>
              </a:rPr>
              <a:t>Para forzar a </a:t>
            </a:r>
            <a:r>
              <a:rPr lang="es-PA" dirty="0" err="1">
                <a:sym typeface="Wingdings" panose="05000000000000000000" pitchFamily="2" charset="2"/>
              </a:rPr>
              <a:t>scikitlearn</a:t>
            </a:r>
            <a:r>
              <a:rPr lang="es-PA" dirty="0">
                <a:sym typeface="Wingdings" panose="05000000000000000000" pitchFamily="2" charset="2"/>
              </a:rPr>
              <a:t> a elegir ova (</a:t>
            </a:r>
            <a:r>
              <a:rPr lang="es-PA" dirty="0" err="1">
                <a:sym typeface="Wingdings" panose="05000000000000000000" pitchFamily="2" charset="2"/>
              </a:rPr>
              <a:t>ovr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Para entrenar un </a:t>
            </a:r>
            <a:r>
              <a:rPr lang="es-PA" dirty="0" err="1">
                <a:sym typeface="Wingdings" panose="05000000000000000000" pitchFamily="2" charset="2"/>
              </a:rPr>
              <a:t>SGDClassifier</a:t>
            </a:r>
            <a:r>
              <a:rPr lang="es-PA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Note nuevamente el valor mayor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Tenemos </a:t>
            </a:r>
            <a:r>
              <a:rPr lang="es-PA" dirty="0" err="1">
                <a:sym typeface="Wingdings" panose="05000000000000000000" pitchFamily="2" charset="2"/>
              </a:rPr>
              <a:t>putajes</a:t>
            </a:r>
            <a:r>
              <a:rPr lang="es-PA" dirty="0">
                <a:sym typeface="Wingdings" panose="05000000000000000000" pitchFamily="2" charset="2"/>
              </a:rPr>
              <a:t> sobre el 84%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Sin embargo la data no está escalada, si se escala tenemos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49397-A08E-4745-AAAE-97B3823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05" y="792401"/>
            <a:ext cx="5419932" cy="884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42172E-F223-49AA-AA20-32E1AF4E4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05" y="1769872"/>
            <a:ext cx="3113514" cy="1014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FBB99-80F8-440F-95C6-F5E75DCB5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73" y="2940094"/>
            <a:ext cx="2952949" cy="700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4BA47E-97CF-4055-B0E5-98B5E615B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973" y="3659804"/>
            <a:ext cx="5618300" cy="7002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F06D2D-294D-4198-A14E-68699698F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73" y="4360056"/>
            <a:ext cx="6512425" cy="6526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FCD90C-F585-4DBF-9C9C-111FEEBCF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73" y="5686656"/>
            <a:ext cx="5419933" cy="92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0848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</a:t>
            </a:r>
          </a:p>
          <a:p>
            <a:r>
              <a:rPr lang="es-PA" dirty="0">
                <a:sym typeface="Wingdings" panose="05000000000000000000" pitchFamily="2" charset="2"/>
              </a:rPr>
              <a:t>Análisis de error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Primero veo la matriz de confusión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La mayoría de los elementos están…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… en la diagonal, esto está bien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El 5 se ve gris, probablemente haya pocos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BDE63-1EAA-4821-B618-4BB29FA8D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642" y="940904"/>
            <a:ext cx="6920688" cy="2791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E91F58-4F88-4019-A4B8-E80439C9F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534" y="4345773"/>
            <a:ext cx="3569651" cy="564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5C43B3-B918-4824-BD68-0A8D45BF4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133" y="3986402"/>
            <a:ext cx="2586223" cy="252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0765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</a:t>
            </a:r>
          </a:p>
          <a:p>
            <a:r>
              <a:rPr lang="es-PA" dirty="0">
                <a:sym typeface="Wingdings" panose="05000000000000000000" pitchFamily="2" charset="2"/>
              </a:rPr>
              <a:t>Análisis de error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Gráfico de error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Se ve claramente los errores que comete el clasificador </a:t>
            </a:r>
            <a:r>
              <a:rPr lang="es-PA" dirty="0" err="1">
                <a:sym typeface="Wingdings" panose="05000000000000000000" pitchFamily="2" charset="2"/>
              </a:rPr>
              <a:t>multclase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Más claro significa más errores (en el 8 por ejemplo)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La clasificación de filas no está tan mal, la mayoría son clasificados correctamente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Analizar la matriz de confusión y de errores nos da mejor manera de como podemos mejorar el clasificador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14229-DEA9-4525-88DD-6B4334ACB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986" y="1841345"/>
            <a:ext cx="4282334" cy="520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79774D-3887-4244-943E-950C58FCC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986" y="2361694"/>
            <a:ext cx="3846065" cy="714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BF0781-8F89-4588-A70B-5FAC6CF32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704" y="944960"/>
            <a:ext cx="2767879" cy="283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7484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</a:t>
            </a:r>
          </a:p>
          <a:p>
            <a:r>
              <a:rPr lang="es-PA" dirty="0">
                <a:sym typeface="Wingdings" panose="05000000000000000000" pitchFamily="2" charset="2"/>
              </a:rPr>
              <a:t>Podemos analizar los errores de manera individual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Bloque 5x5 izquierda 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muestra los clasificados como 3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Bloques 5x5 derecha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Muestra los clasificados como 5</a:t>
            </a:r>
          </a:p>
          <a:p>
            <a:r>
              <a:rPr lang="es-PA" dirty="0">
                <a:sym typeface="Wingdings" panose="05000000000000000000" pitchFamily="2" charset="2"/>
              </a:rPr>
              <a:t>Algunos es difícil de ver porque lo clasifica como 5</a:t>
            </a:r>
          </a:p>
          <a:p>
            <a:r>
              <a:rPr lang="es-PA" dirty="0">
                <a:sym typeface="Wingdings" panose="05000000000000000000" pitchFamily="2" charset="2"/>
              </a:rPr>
              <a:t>Si analiza la imagen más observa que el clasificador…</a:t>
            </a:r>
          </a:p>
          <a:p>
            <a:r>
              <a:rPr lang="es-PA" dirty="0">
                <a:sym typeface="Wingdings" panose="05000000000000000000" pitchFamily="2" charset="2"/>
              </a:rPr>
              <a:t>… es sensible a la rotación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74DEFD-24C0-4315-98C2-E6D57D0B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63" y="1233504"/>
            <a:ext cx="5094219" cy="11021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11BE0-8B26-477A-9BE1-7DC6CBE7A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120" y="3804604"/>
            <a:ext cx="2788448" cy="2848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97A15-9E2D-4A4B-AFAC-807FE3DA8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942" y="2424722"/>
            <a:ext cx="5341040" cy="137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8599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</a:t>
            </a:r>
          </a:p>
          <a:p>
            <a:r>
              <a:rPr lang="es-PA" dirty="0">
                <a:sym typeface="Wingdings" panose="05000000000000000000" pitchFamily="2" charset="2"/>
              </a:rPr>
              <a:t>Veamos un ejemplo de multiclase con KNN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Clasificador de números mayores a 6 e impares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El resultado muestra: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Que no es el número ni 7, 8 o 9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Y que es impar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2A9DF8-2DE4-44B2-86C6-E783A0A7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481" y="1122182"/>
            <a:ext cx="4539579" cy="1749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14104C-4382-4486-A5AB-7A0634FE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482" y="2881823"/>
            <a:ext cx="3481684" cy="644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185B9C-9BB2-4F8D-9E50-F13875776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971" y="3647235"/>
            <a:ext cx="8353011" cy="86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41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 (</a:t>
            </a:r>
            <a:r>
              <a:rPr lang="es-PA" dirty="0" err="1">
                <a:sym typeface="Wingdings" panose="05000000000000000000" pitchFamily="2" charset="2"/>
              </a:rPr>
              <a:t>Multiples</a:t>
            </a:r>
            <a:r>
              <a:rPr lang="es-PA" dirty="0">
                <a:sym typeface="Wingdings" panose="05000000000000000000" pitchFamily="2" charset="2"/>
              </a:rPr>
              <a:t> salidas)</a:t>
            </a:r>
          </a:p>
          <a:p>
            <a:r>
              <a:rPr lang="es-PA" dirty="0">
                <a:sym typeface="Wingdings" panose="05000000000000000000" pitchFamily="2" charset="2"/>
              </a:rPr>
              <a:t>Veamos como podemos hacerlo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5AB4A-58FC-4E18-A671-93AF64710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3" y="2304399"/>
            <a:ext cx="5535060" cy="1543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838439-612B-479F-AF5B-B231532C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939" y="2129495"/>
            <a:ext cx="3349037" cy="1718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F187EC-994C-4F20-A1F8-4E660FB30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53" y="4062040"/>
            <a:ext cx="5535060" cy="89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5153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7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Everyone that is trusting in LIDAR is doomed.</a:t>
            </a: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 -Elon Musk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7622577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Vimos un proyecto de Inicio a Fin</a:t>
            </a:r>
          </a:p>
          <a:p>
            <a:r>
              <a:rPr lang="es-PA" dirty="0">
                <a:sym typeface="Wingdings" panose="05000000000000000000" pitchFamily="2" charset="2"/>
              </a:rPr>
              <a:t>Entrenamos un modelo de ML por diferentes métodos</a:t>
            </a:r>
          </a:p>
          <a:p>
            <a:r>
              <a:rPr lang="es-PA" dirty="0">
                <a:sym typeface="Wingdings" panose="05000000000000000000" pitchFamily="2" charset="2"/>
              </a:rPr>
              <a:t>Realizamos análisis de Error</a:t>
            </a:r>
          </a:p>
          <a:p>
            <a:r>
              <a:rPr lang="es-PA" dirty="0">
                <a:sym typeface="Wingdings" panose="05000000000000000000" pitchFamily="2" charset="2"/>
              </a:rPr>
              <a:t>Mejoramos el </a:t>
            </a:r>
            <a:r>
              <a:rPr lang="es-PA" dirty="0" err="1">
                <a:sym typeface="Wingdings" panose="05000000000000000000" pitchFamily="2" charset="2"/>
              </a:rPr>
              <a:t>model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Estudiaremos Diferentes algoritmos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Regresión Lineal de Forma cerrada (nos </a:t>
            </a:r>
            <a:r>
              <a:rPr lang="es-PA" dirty="0" err="1">
                <a:sym typeface="Wingdings" panose="05000000000000000000" pitchFamily="2" charset="2"/>
              </a:rPr>
              <a:t>dá</a:t>
            </a:r>
            <a:r>
              <a:rPr lang="es-PA" dirty="0">
                <a:sym typeface="Wingdings" panose="05000000000000000000" pitchFamily="2" charset="2"/>
              </a:rPr>
              <a:t> los mejores cálculos dada la función de costo)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Gradiente Descendiente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Regresión Polinomial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Regresión </a:t>
            </a:r>
            <a:r>
              <a:rPr lang="es-PA" dirty="0" err="1">
                <a:sym typeface="Wingdings" panose="05000000000000000000" pitchFamily="2" charset="2"/>
              </a:rPr>
              <a:t>Softmax</a:t>
            </a:r>
            <a:endParaRPr lang="es-PA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0519331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Regresión Lineal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Teníamos que en regresión lineal de la satisfacción de las personas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Satisfacción de la vida = GDP*</a:t>
            </a:r>
            <a:r>
              <a:rPr lang="es-PA" dirty="0">
                <a:sym typeface="Symbol" panose="05050102010706020507" pitchFamily="18" charset="2"/>
              </a:rPr>
              <a:t>1 + 0</a:t>
            </a:r>
          </a:p>
          <a:p>
            <a:r>
              <a:rPr lang="es-PA" dirty="0">
                <a:sym typeface="Symbol" panose="05050102010706020507" pitchFamily="18" charset="2"/>
              </a:rPr>
              <a:t>Un modelo hace predicciones computando los pesos y sus características</a:t>
            </a:r>
          </a:p>
          <a:p>
            <a:pPr lvl="1"/>
            <a:r>
              <a:rPr lang="cy-GB" dirty="0"/>
              <a:t>ŷ = </a:t>
            </a:r>
            <a:r>
              <a:rPr lang="es-PA" dirty="0">
                <a:sym typeface="Symbol" panose="05050102010706020507" pitchFamily="18" charset="2"/>
              </a:rPr>
              <a:t>0 + 1*x1 + 2*x2 + 3*x3 + … + n*</a:t>
            </a:r>
            <a:r>
              <a:rPr lang="es-PA" dirty="0" err="1">
                <a:sym typeface="Symbol" panose="05050102010706020507" pitchFamily="18" charset="2"/>
              </a:rPr>
              <a:t>xn</a:t>
            </a:r>
            <a:endParaRPr lang="es-PA" dirty="0">
              <a:sym typeface="Symbol" panose="05050102010706020507" pitchFamily="18" charset="2"/>
            </a:endParaRPr>
          </a:p>
          <a:p>
            <a:pPr lvl="2"/>
            <a:r>
              <a:rPr lang="en-US" i="1" dirty="0"/>
              <a:t>ŷ </a:t>
            </a:r>
            <a:r>
              <a:rPr lang="en-US" dirty="0"/>
              <a:t>es la </a:t>
            </a:r>
            <a:r>
              <a:rPr lang="en-US" dirty="0" err="1"/>
              <a:t>predicción</a:t>
            </a:r>
            <a:r>
              <a:rPr lang="en-US" dirty="0"/>
              <a:t>.</a:t>
            </a:r>
          </a:p>
          <a:p>
            <a:pPr lvl="2"/>
            <a:r>
              <a:rPr lang="en-US" i="1" dirty="0"/>
              <a:t>n </a:t>
            </a:r>
            <a:r>
              <a:rPr lang="en-US" dirty="0"/>
              <a:t>es la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.</a:t>
            </a:r>
          </a:p>
          <a:p>
            <a:pPr lvl="2"/>
            <a:r>
              <a:rPr lang="en-US" i="1" dirty="0"/>
              <a:t>x</a:t>
            </a:r>
            <a:r>
              <a:rPr lang="en-US" sz="1200" i="1" dirty="0"/>
              <a:t>i </a:t>
            </a:r>
            <a:r>
              <a:rPr lang="en-US" dirty="0"/>
              <a:t> es la </a:t>
            </a:r>
            <a:r>
              <a:rPr lang="en-US" dirty="0" err="1"/>
              <a:t>característica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  <a:p>
            <a:pPr lvl="2"/>
            <a:r>
              <a:rPr lang="el-GR" i="1" dirty="0"/>
              <a:t>Θ</a:t>
            </a:r>
            <a:r>
              <a:rPr lang="en-US" sz="1200" i="1" dirty="0"/>
              <a:t>j </a:t>
            </a:r>
            <a:r>
              <a:rPr lang="en-US" dirty="0"/>
              <a:t>es son los </a:t>
            </a:r>
            <a:r>
              <a:rPr lang="en-US" dirty="0" err="1"/>
              <a:t>parametros</a:t>
            </a:r>
            <a:r>
              <a:rPr lang="en-US" dirty="0"/>
              <a:t> del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incluyendo</a:t>
            </a:r>
            <a:r>
              <a:rPr lang="en-US" dirty="0"/>
              <a:t> un </a:t>
            </a:r>
            <a:r>
              <a:rPr lang="en-US" dirty="0" err="1"/>
              <a:t>termino</a:t>
            </a:r>
            <a:r>
              <a:rPr lang="en-US" dirty="0"/>
              <a:t> </a:t>
            </a:r>
            <a:r>
              <a:rPr lang="en-US" dirty="0" err="1"/>
              <a:t>llamado</a:t>
            </a:r>
            <a:r>
              <a:rPr lang="en-US" dirty="0"/>
              <a:t> bias </a:t>
            </a:r>
            <a:r>
              <a:rPr lang="en-US" i="1" dirty="0"/>
              <a:t>θ</a:t>
            </a:r>
            <a:r>
              <a:rPr lang="en-US" sz="400" dirty="0"/>
              <a:t>0  </a:t>
            </a:r>
            <a:r>
              <a:rPr lang="en-US" dirty="0"/>
              <a:t>y los pesos </a:t>
            </a:r>
            <a:r>
              <a:rPr lang="el-GR" i="1" dirty="0"/>
              <a:t>θ</a:t>
            </a:r>
            <a:r>
              <a:rPr lang="el-GR" sz="600" dirty="0"/>
              <a:t>1</a:t>
            </a:r>
            <a:r>
              <a:rPr lang="el-GR" dirty="0"/>
              <a:t>, </a:t>
            </a:r>
            <a:r>
              <a:rPr lang="el-GR" i="1" dirty="0"/>
              <a:t>θ</a:t>
            </a:r>
            <a:r>
              <a:rPr lang="el-GR" sz="600" dirty="0"/>
              <a:t>2</a:t>
            </a:r>
            <a:r>
              <a:rPr lang="el-GR" dirty="0"/>
              <a:t>, ⋯, </a:t>
            </a:r>
            <a:r>
              <a:rPr lang="el-GR" i="1" dirty="0"/>
              <a:t>θ</a:t>
            </a:r>
            <a:r>
              <a:rPr lang="en-US" sz="600" i="1" dirty="0"/>
              <a:t>n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La ecuación anterior la podemos escribir como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Note que x es producto punto</a:t>
            </a:r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F05A9-4F01-4FC7-BEFC-7F3071702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345" y="4618021"/>
            <a:ext cx="2000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4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Matemáticas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George Boole (Siglo XIX)</a:t>
            </a:r>
          </a:p>
          <a:p>
            <a:pPr lvl="1"/>
            <a:r>
              <a:rPr lang="es-PA" dirty="0"/>
              <a:t>Conceptos matemáticos basados en deducción (Algebra Booleana)</a:t>
            </a:r>
          </a:p>
          <a:p>
            <a:r>
              <a:rPr lang="es-PA" dirty="0" err="1"/>
              <a:t>Kurt</a:t>
            </a:r>
            <a:r>
              <a:rPr lang="es-PA" dirty="0"/>
              <a:t> </a:t>
            </a:r>
            <a:r>
              <a:rPr lang="es-PA" dirty="0" err="1"/>
              <a:t>Godel</a:t>
            </a:r>
            <a:r>
              <a:rPr lang="es-PA" dirty="0"/>
              <a:t> (1906-1978)</a:t>
            </a:r>
          </a:p>
          <a:p>
            <a:pPr lvl="1"/>
            <a:r>
              <a:rPr lang="es-PA" dirty="0"/>
              <a:t>Primera orden lógica, no captura el principio de inducción</a:t>
            </a:r>
          </a:p>
          <a:p>
            <a:pPr lvl="1"/>
            <a:r>
              <a:rPr lang="es-PA" dirty="0"/>
              <a:t>Teorema de “</a:t>
            </a:r>
            <a:r>
              <a:rPr lang="es-PA" dirty="0" err="1"/>
              <a:t>descompletación</a:t>
            </a:r>
            <a:r>
              <a:rPr lang="es-PA" dirty="0"/>
              <a:t>”</a:t>
            </a:r>
          </a:p>
          <a:p>
            <a:pPr lvl="2"/>
            <a:r>
              <a:rPr lang="es-PA" dirty="0"/>
              <a:t>En cualquier lógica de números naturales hay lógicas no probables con sentido teórico</a:t>
            </a:r>
          </a:p>
          <a:p>
            <a:pPr lvl="2"/>
            <a:r>
              <a:rPr lang="es-PA" dirty="0"/>
              <a:t>Funciones con enteros no pueden ser representadas por algoritmos</a:t>
            </a:r>
          </a:p>
          <a:p>
            <a:r>
              <a:rPr lang="es-PA" dirty="0"/>
              <a:t>Alan Turing</a:t>
            </a:r>
          </a:p>
          <a:p>
            <a:pPr lvl="1"/>
            <a:r>
              <a:rPr lang="es-PA" dirty="0"/>
              <a:t>Ningún programa de máquina dará un resultado, de una entrada, o correr siempre</a:t>
            </a:r>
          </a:p>
          <a:p>
            <a:r>
              <a:rPr lang="es-PA" dirty="0"/>
              <a:t>Trazabilidad</a:t>
            </a:r>
          </a:p>
          <a:p>
            <a:pPr lvl="1"/>
            <a:r>
              <a:rPr lang="es-PA" dirty="0"/>
              <a:t>Complejidad de cómputo crece exponencialmente</a:t>
            </a:r>
          </a:p>
          <a:p>
            <a:pPr lvl="1"/>
            <a:r>
              <a:rPr lang="es-PA" dirty="0"/>
              <a:t>Tamaño de Instancias</a:t>
            </a:r>
          </a:p>
        </p:txBody>
      </p:sp>
    </p:spTree>
    <p:extLst>
      <p:ext uri="{BB962C8B-B14F-4D97-AF65-F5344CB8AC3E}">
        <p14:creationId xmlns:p14="http://schemas.microsoft.com/office/powerpoint/2010/main" val="218781359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Regresión Lineal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Wingdings" panose="05000000000000000000" pitchFamily="2" charset="2"/>
              </a:rPr>
              <a:t>Entrenar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significa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buscar</a:t>
            </a:r>
            <a:r>
              <a:rPr lang="en-US" dirty="0">
                <a:sym typeface="Wingdings" panose="05000000000000000000" pitchFamily="2" charset="2"/>
              </a:rPr>
              <a:t> los </a:t>
            </a:r>
            <a:r>
              <a:rPr lang="en-US" dirty="0" err="1">
                <a:sym typeface="Wingdings" panose="05000000000000000000" pitchFamily="2" charset="2"/>
              </a:rPr>
              <a:t>mejores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parámetros</a:t>
            </a:r>
            <a:r>
              <a:rPr lang="en-US" dirty="0">
                <a:sym typeface="Wingdings" panose="05000000000000000000" pitchFamily="2" charset="2"/>
              </a:rPr>
              <a:t> para el </a:t>
            </a:r>
            <a:r>
              <a:rPr lang="en-US" dirty="0" err="1">
                <a:sym typeface="Wingdings" panose="05000000000000000000" pitchFamily="2" charset="2"/>
              </a:rPr>
              <a:t>modelo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Que tan bien o mal </a:t>
            </a:r>
            <a:r>
              <a:rPr lang="en-US" dirty="0" err="1">
                <a:sym typeface="Wingdings" panose="05000000000000000000" pitchFamily="2" charset="2"/>
              </a:rPr>
              <a:t>hace</a:t>
            </a:r>
            <a:r>
              <a:rPr lang="en-US" dirty="0">
                <a:sym typeface="Wingdings" panose="05000000000000000000" pitchFamily="2" charset="2"/>
              </a:rPr>
              <a:t> fit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la data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Dos </a:t>
            </a:r>
            <a:r>
              <a:rPr lang="en-US" dirty="0" err="1">
                <a:sym typeface="Wingdings" panose="05000000000000000000" pitchFamily="2" charset="2"/>
              </a:rPr>
              <a:t>métricas</a:t>
            </a:r>
            <a:r>
              <a:rPr lang="en-US" dirty="0">
                <a:sym typeface="Wingdings" panose="05000000000000000000" pitchFamily="2" charset="2"/>
              </a:rPr>
              <a:t> que se </a:t>
            </a:r>
            <a:r>
              <a:rPr lang="en-US" dirty="0" err="1">
                <a:sym typeface="Wingdings" panose="05000000000000000000" pitchFamily="2" charset="2"/>
              </a:rPr>
              <a:t>usaron</a:t>
            </a:r>
            <a:r>
              <a:rPr lang="en-US" dirty="0">
                <a:sym typeface="Wingdings" panose="05000000000000000000" pitchFamily="2" charset="2"/>
              </a:rPr>
              <a:t> RMSE y MAE, </a:t>
            </a:r>
            <a:r>
              <a:rPr lang="en-US" dirty="0" err="1">
                <a:sym typeface="Wingdings" panose="05000000000000000000" pitchFamily="2" charset="2"/>
              </a:rPr>
              <a:t>pero</a:t>
            </a:r>
            <a:r>
              <a:rPr lang="en-US" dirty="0">
                <a:sym typeface="Wingdings" panose="05000000000000000000" pitchFamily="2" charset="2"/>
              </a:rPr>
              <a:t> es </a:t>
            </a:r>
            <a:r>
              <a:rPr lang="en-US" dirty="0" err="1">
                <a:sym typeface="Wingdings" panose="05000000000000000000" pitchFamily="2" charset="2"/>
              </a:rPr>
              <a:t>más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fácil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buscar</a:t>
            </a:r>
            <a:r>
              <a:rPr lang="en-US" dirty="0">
                <a:sym typeface="Wingdings" panose="05000000000000000000" pitchFamily="2" charset="2"/>
              </a:rPr>
              <a:t> MSE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Buscamos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métricas</a:t>
            </a:r>
            <a:r>
              <a:rPr lang="en-US" dirty="0">
                <a:sym typeface="Wingdings" panose="05000000000000000000" pitchFamily="2" charset="2"/>
              </a:rPr>
              <a:t> que </a:t>
            </a:r>
            <a:r>
              <a:rPr lang="en-US" dirty="0" err="1">
                <a:sym typeface="Wingdings" panose="05000000000000000000" pitchFamily="2" charset="2"/>
              </a:rPr>
              <a:t>minimicen</a:t>
            </a:r>
            <a:r>
              <a:rPr lang="en-US" dirty="0">
                <a:sym typeface="Wingdings" panose="05000000000000000000" pitchFamily="2" charset="2"/>
              </a:rPr>
              <a:t> el error</a:t>
            </a:r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238D4-A9CC-45EF-82A9-16D7FC2CA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17" y="4062040"/>
            <a:ext cx="4697459" cy="891313"/>
          </a:xfrm>
          <a:prstGeom prst="rect">
            <a:avLst/>
          </a:prstGeom>
        </p:spPr>
      </p:pic>
      <p:pic>
        <p:nvPicPr>
          <p:cNvPr id="1026" name="Picture 2" descr="Machine learning: an introduction to mean squared error and regression lines">
            <a:extLst>
              <a:ext uri="{FF2B5EF4-FFF2-40B4-BE49-F238E27FC236}">
                <a16:creationId xmlns:a16="http://schemas.microsoft.com/office/drawing/2014/main" id="{67B1CD78-2B89-413A-AD5E-8F43F0185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1" y="2871883"/>
            <a:ext cx="3846022" cy="378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12856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La Ecuación Normal</a:t>
            </a:r>
            <a:endParaRPr lang="es-PA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2427" y="1471353"/>
                <a:ext cx="12013555" cy="5181374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ym typeface="Wingdings" panose="05000000000000000000" pitchFamily="2" charset="2"/>
                  </a:rPr>
                  <a:t>En forma </a:t>
                </a:r>
                <a:r>
                  <a:rPr lang="en-US" dirty="0" err="1">
                    <a:sym typeface="Wingdings" panose="05000000000000000000" pitchFamily="2" charset="2"/>
                  </a:rPr>
                  <a:t>cerrada</a:t>
                </a:r>
                <a:r>
                  <a:rPr lang="en-US" dirty="0">
                    <a:sym typeface="Wingdings" panose="05000000000000000000" pitchFamily="2" charset="2"/>
                  </a:rPr>
                  <a:t> (</a:t>
                </a:r>
                <a:r>
                  <a:rPr lang="en-US" dirty="0" err="1">
                    <a:sym typeface="Wingdings" panose="05000000000000000000" pitchFamily="2" charset="2"/>
                  </a:rPr>
                  <a:t>buscando</a:t>
                </a:r>
                <a:r>
                  <a:rPr lang="en-US" dirty="0">
                    <a:sym typeface="Wingdings" panose="05000000000000000000" pitchFamily="2" charset="2"/>
                  </a:rPr>
                  <a:t> los </a:t>
                </a:r>
                <a:r>
                  <a:rPr lang="en-US" dirty="0" err="1">
                    <a:sym typeface="Wingdings" panose="05000000000000000000" pitchFamily="2" charset="2"/>
                  </a:rPr>
                  <a:t>parámetros</a:t>
                </a:r>
                <a:r>
                  <a:rPr lang="en-US" dirty="0">
                    <a:sym typeface="Wingdings" panose="05000000000000000000" pitchFamily="2" charset="2"/>
                  </a:rPr>
                  <a:t> que </a:t>
                </a:r>
                <a:r>
                  <a:rPr lang="en-US" dirty="0" err="1">
                    <a:sym typeface="Wingdings" panose="05000000000000000000" pitchFamily="2" charset="2"/>
                  </a:rPr>
                  <a:t>minimicen</a:t>
                </a:r>
                <a:r>
                  <a:rPr lang="en-US" dirty="0">
                    <a:sym typeface="Wingdings" panose="05000000000000000000" pitchFamily="2" charset="2"/>
                  </a:rPr>
                  <a:t> la </a:t>
                </a:r>
                <a:r>
                  <a:rPr lang="en-US" dirty="0" err="1">
                    <a:sym typeface="Wingdings" panose="05000000000000000000" pitchFamily="2" charset="2"/>
                  </a:rPr>
                  <a:t>pérdida</a:t>
                </a:r>
                <a:r>
                  <a:rPr lang="en-US" dirty="0">
                    <a:sym typeface="Wingdings" panose="05000000000000000000" pitchFamily="2" charset="2"/>
                  </a:rPr>
                  <a:t> o </a:t>
                </a:r>
                <a:r>
                  <a:rPr lang="en-US" dirty="0" err="1">
                    <a:sym typeface="Wingdings" panose="05000000000000000000" pitchFamily="2" charset="2"/>
                  </a:rPr>
                  <a:t>costo</a:t>
                </a:r>
                <a:r>
                  <a:rPr lang="en-US" dirty="0"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US" dirty="0" err="1">
                    <a:sym typeface="Wingdings" panose="05000000000000000000" pitchFamily="2" charset="2"/>
                  </a:rPr>
                  <a:t>Ecuación</a:t>
                </a:r>
                <a:r>
                  <a:rPr lang="en-US" dirty="0">
                    <a:sym typeface="Wingdings" panose="05000000000000000000" pitchFamily="2" charset="2"/>
                  </a:rPr>
                  <a:t> normal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PA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</m:acc>
                  </m:oMath>
                </a14:m>
                <a:r>
                  <a:rPr lang="es-PA" dirty="0">
                    <a:sym typeface="Wingdings" panose="05000000000000000000" pitchFamily="2" charset="2"/>
                  </a:rPr>
                  <a:t> es el valor que minimiza la función de costo</a:t>
                </a:r>
              </a:p>
              <a:p>
                <a:pPr lvl="1"/>
                <a:r>
                  <a:rPr lang="es-PA" dirty="0">
                    <a:sym typeface="Wingdings" panose="05000000000000000000" pitchFamily="2" charset="2"/>
                  </a:rPr>
                  <a:t>y es el vector de características de etiquetas (</a:t>
                </a:r>
                <a:r>
                  <a:rPr lang="es-PA" dirty="0" err="1">
                    <a:sym typeface="Wingdings" panose="05000000000000000000" pitchFamily="2" charset="2"/>
                  </a:rPr>
                  <a:t>labels</a:t>
                </a:r>
                <a:r>
                  <a:rPr lang="es-PA" dirty="0"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s-PA" dirty="0">
                    <a:sym typeface="Wingdings" panose="05000000000000000000" pitchFamily="2" charset="2"/>
                  </a:rPr>
                  <a:t>Si resolvemos un ejemplo por la ecuación normal tenemos…</a:t>
                </a:r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27" y="1471353"/>
                <a:ext cx="12013555" cy="5181374"/>
              </a:xfrm>
              <a:blipFill>
                <a:blip r:embed="rId2"/>
                <a:stretch>
                  <a:fillRect l="-254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A762457-2121-4D18-B805-746E74CC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363" y="1849396"/>
            <a:ext cx="1769862" cy="522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462543-C0A5-4D8C-9048-C58624AAF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18" y="3667915"/>
            <a:ext cx="2822712" cy="748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D2A41-55C0-4F2A-B4C4-967FD3074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18" y="4419454"/>
            <a:ext cx="3816628" cy="2367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97BC17-79A2-4464-BDAD-F7B29FE74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0696" y="3667915"/>
            <a:ext cx="5023609" cy="507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112F70-CC1C-459D-9113-271D8DA35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0697" y="4322901"/>
            <a:ext cx="1577008" cy="6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7215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La Ecuación Normal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Wingdings" panose="05000000000000000000" pitchFamily="2" charset="2"/>
              </a:rPr>
              <a:t>Ahora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realizando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algunas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predicciones</a:t>
            </a:r>
            <a:r>
              <a:rPr lang="en-US" dirty="0">
                <a:sym typeface="Wingdings" panose="05000000000000000000" pitchFamily="2" charset="2"/>
              </a:rPr>
              <a:t> con la </a:t>
            </a:r>
            <a:r>
              <a:rPr lang="en-US" dirty="0" err="1">
                <a:sym typeface="Wingdings" panose="05000000000000000000" pitchFamily="2" charset="2"/>
              </a:rPr>
              <a:t>ecuación</a:t>
            </a:r>
            <a:r>
              <a:rPr lang="en-US" dirty="0">
                <a:sym typeface="Wingdings" panose="05000000000000000000" pitchFamily="2" charset="2"/>
              </a:rPr>
              <a:t> normal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Predecir</a:t>
            </a:r>
            <a:r>
              <a:rPr lang="en-US" dirty="0">
                <a:sym typeface="Wingdings" panose="05000000000000000000" pitchFamily="2" charset="2"/>
              </a:rPr>
              <a:t> el valor </a:t>
            </a:r>
            <a:r>
              <a:rPr lang="en-US" dirty="0" err="1">
                <a:sym typeface="Wingdings" panose="05000000000000000000" pitchFamily="2" charset="2"/>
              </a:rPr>
              <a:t>inicial</a:t>
            </a:r>
            <a:r>
              <a:rPr lang="en-US" dirty="0">
                <a:sym typeface="Wingdings" panose="05000000000000000000" pitchFamily="2" charset="2"/>
              </a:rPr>
              <a:t> (0)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Predecir</a:t>
            </a:r>
            <a:r>
              <a:rPr lang="en-US" dirty="0">
                <a:sym typeface="Wingdings" panose="05000000000000000000" pitchFamily="2" charset="2"/>
              </a:rPr>
              <a:t> el valor ultimo (2)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Trazando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gráfico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predicción</a:t>
            </a:r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F0ED5-047F-48FE-99EF-CA2D48044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886" y="1894014"/>
            <a:ext cx="5148053" cy="1112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0C9B0D-F6B2-4529-91B8-098C11D1C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886" y="3115031"/>
            <a:ext cx="5646992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92858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La Ecuación Normal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ym typeface="Wingdings" panose="05000000000000000000" pitchFamily="2" charset="2"/>
              </a:rPr>
              <a:t>Sin embargo lo anterior se </a:t>
            </a:r>
            <a:r>
              <a:rPr lang="en-US" dirty="0" err="1">
                <a:sym typeface="Wingdings" panose="05000000000000000000" pitchFamily="2" charset="2"/>
              </a:rPr>
              <a:t>puede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hacer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muy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fácilmente</a:t>
            </a:r>
            <a:r>
              <a:rPr lang="en-US" dirty="0">
                <a:sym typeface="Wingdings" panose="05000000000000000000" pitchFamily="2" charset="2"/>
              </a:rPr>
              <a:t> con: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scikitlearn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scipy</a:t>
            </a:r>
            <a:r>
              <a:rPr lang="en-US" dirty="0">
                <a:sym typeface="Wingdings" panose="05000000000000000000" pitchFamily="2" charset="2"/>
              </a:rPr>
              <a:t> (Least Squares)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Numpy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La </a:t>
            </a:r>
            <a:r>
              <a:rPr lang="en-US" dirty="0" err="1">
                <a:sym typeface="Wingdings" panose="05000000000000000000" pitchFamily="2" charset="2"/>
              </a:rPr>
              <a:t>pseudoinversa</a:t>
            </a:r>
            <a:r>
              <a:rPr lang="en-US" dirty="0">
                <a:sym typeface="Wingdings" panose="05000000000000000000" pitchFamily="2" charset="2"/>
              </a:rPr>
              <a:t> se </a:t>
            </a:r>
            <a:r>
              <a:rPr lang="en-US" dirty="0" err="1">
                <a:sym typeface="Wingdings" panose="05000000000000000000" pitchFamily="2" charset="2"/>
              </a:rPr>
              <a:t>calcula</a:t>
            </a:r>
            <a:r>
              <a:rPr lang="en-US" dirty="0">
                <a:sym typeface="Wingdings" panose="05000000000000000000" pitchFamily="2" charset="2"/>
              </a:rPr>
              <a:t> por medio de SVD (Single Value Decomposition)</a:t>
            </a:r>
          </a:p>
          <a:p>
            <a:pPr lvl="2"/>
            <a:r>
              <a:rPr lang="en-US" dirty="0" err="1">
                <a:sym typeface="Wingdings" panose="05000000000000000000" pitchFamily="2" charset="2"/>
              </a:rPr>
              <a:t>numpy.linalg.svd</a:t>
            </a:r>
            <a:r>
              <a:rPr lang="en-US" dirty="0">
                <a:sym typeface="Wingdings" panose="05000000000000000000" pitchFamily="2" charset="2"/>
              </a:rPr>
              <a:t>()… dada una </a:t>
            </a:r>
            <a:r>
              <a:rPr lang="en-US" dirty="0" err="1">
                <a:sym typeface="Wingdings" panose="05000000000000000000" pitchFamily="2" charset="2"/>
              </a:rPr>
              <a:t>matriz</a:t>
            </a:r>
            <a:r>
              <a:rPr lang="en-US" dirty="0">
                <a:sym typeface="Wingdings" panose="05000000000000000000" pitchFamily="2" charset="2"/>
              </a:rPr>
              <a:t> M, </a:t>
            </a:r>
            <a:r>
              <a:rPr lang="en-US" dirty="0" err="1">
                <a:sym typeface="Wingdings" panose="05000000000000000000" pitchFamily="2" charset="2"/>
              </a:rPr>
              <a:t>descomponemos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los </a:t>
            </a:r>
            <a:r>
              <a:rPr lang="en-US" dirty="0" err="1">
                <a:sym typeface="Wingdings" panose="05000000000000000000" pitchFamily="2" charset="2"/>
              </a:rPr>
              <a:t>valores</a:t>
            </a:r>
            <a:r>
              <a:rPr lang="en-US" dirty="0">
                <a:sym typeface="Wingdings" panose="05000000000000000000" pitchFamily="2" charset="2"/>
              </a:rPr>
              <a:t> S – U – D ó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libro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</a:rPr>
              <a:t>Es </a:t>
            </a:r>
            <a:r>
              <a:rPr lang="en-US" dirty="0" err="1">
                <a:sym typeface="Wingdings" panose="05000000000000000000" pitchFamily="2" charset="2"/>
              </a:rPr>
              <a:t>más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eficiente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resolover</a:t>
            </a:r>
            <a:r>
              <a:rPr lang="en-US" dirty="0">
                <a:sym typeface="Wingdings" panose="05000000000000000000" pitchFamily="2" charset="2"/>
              </a:rPr>
              <a:t> por SVD que </a:t>
            </a:r>
            <a:r>
              <a:rPr lang="en-US" dirty="0" err="1">
                <a:sym typeface="Wingdings" panose="05000000000000000000" pitchFamily="2" charset="2"/>
              </a:rPr>
              <a:t>buscar</a:t>
            </a:r>
            <a:r>
              <a:rPr lang="en-US" dirty="0">
                <a:sym typeface="Wingdings" panose="05000000000000000000" pitchFamily="2" charset="2"/>
              </a:rPr>
              <a:t> la </a:t>
            </a:r>
            <a:r>
              <a:rPr lang="en-US" dirty="0" err="1">
                <a:sym typeface="Wingdings" panose="05000000000000000000" pitchFamily="2" charset="2"/>
              </a:rPr>
              <a:t>minimización</a:t>
            </a:r>
            <a:r>
              <a:rPr lang="en-US" dirty="0">
                <a:sym typeface="Wingdings" panose="05000000000000000000" pitchFamily="2" charset="2"/>
              </a:rPr>
              <a:t> de la </a:t>
            </a:r>
            <a:r>
              <a:rPr lang="en-US" dirty="0" err="1">
                <a:sym typeface="Wingdings" panose="05000000000000000000" pitchFamily="2" charset="2"/>
              </a:rPr>
              <a:t>función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objetivo</a:t>
            </a:r>
            <a:r>
              <a:rPr lang="en-US" dirty="0">
                <a:sym typeface="Wingdings" panose="05000000000000000000" pitchFamily="2" charset="2"/>
              </a:rPr>
              <a:t> por </a:t>
            </a:r>
            <a:r>
              <a:rPr lang="en-US" dirty="0" err="1">
                <a:sym typeface="Wingdings" panose="05000000000000000000" pitchFamily="2" charset="2"/>
              </a:rPr>
              <a:t>ecuación</a:t>
            </a:r>
            <a:r>
              <a:rPr lang="en-US" dirty="0">
                <a:sym typeface="Wingdings" panose="05000000000000000000" pitchFamily="2" charset="2"/>
              </a:rPr>
              <a:t> normal</a:t>
            </a:r>
          </a:p>
          <a:p>
            <a:pPr lvl="3"/>
            <a:r>
              <a:rPr lang="es-PA" dirty="0">
                <a:sym typeface="Wingdings" panose="05000000000000000000" pitchFamily="2" charset="2"/>
              </a:rPr>
              <a:t>La ecuación normal no funciona cuando la matriz               es no </a:t>
            </a:r>
            <a:r>
              <a:rPr lang="es-PA" dirty="0" err="1">
                <a:sym typeface="Wingdings" panose="05000000000000000000" pitchFamily="2" charset="2"/>
              </a:rPr>
              <a:t>inversible</a:t>
            </a:r>
            <a:r>
              <a:rPr lang="es-PA" dirty="0"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B74D6-5CA6-498A-A971-D8F16642B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616" y="1819357"/>
            <a:ext cx="4228271" cy="1543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7CA03-B164-4361-A0FE-AD9E34D5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399" y="3445130"/>
            <a:ext cx="6644723" cy="955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373051-E22B-4743-B4F9-1654D8FFE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242" y="4400638"/>
            <a:ext cx="3076575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3E39DB-C1E4-4111-B05A-AD091433C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2557" y="5907293"/>
            <a:ext cx="1266825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BB3AFA-B5FD-4B1F-9B81-BA68A08D0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033" y="6292041"/>
            <a:ext cx="4953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7972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La Ecuación Normal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Wingdings" panose="05000000000000000000" pitchFamily="2" charset="2"/>
              </a:rPr>
              <a:t>Complejidad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Computacional</a:t>
            </a:r>
            <a:r>
              <a:rPr lang="en-US" dirty="0">
                <a:sym typeface="Wingdings" panose="05000000000000000000" pitchFamily="2" charset="2"/>
              </a:rPr>
              <a:t> de la </a:t>
            </a:r>
            <a:r>
              <a:rPr lang="en-US" dirty="0" err="1">
                <a:sym typeface="Wingdings" panose="05000000000000000000" pitchFamily="2" charset="2"/>
              </a:rPr>
              <a:t>Ecuación</a:t>
            </a:r>
            <a:r>
              <a:rPr lang="en-US" dirty="0">
                <a:sym typeface="Wingdings" panose="05000000000000000000" pitchFamily="2" charset="2"/>
              </a:rPr>
              <a:t> Normal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O(n^2.4) a O(n^3)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Si </a:t>
            </a:r>
            <a:r>
              <a:rPr lang="en-US" dirty="0" err="1">
                <a:sym typeface="Wingdings" panose="05000000000000000000" pitchFamily="2" charset="2"/>
              </a:rPr>
              <a:t>usamos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scikit</a:t>
            </a:r>
            <a:r>
              <a:rPr lang="en-US" dirty="0">
                <a:sym typeface="Wingdings" panose="05000000000000000000" pitchFamily="2" charset="2"/>
              </a:rPr>
              <a:t>-learn es O(n^2)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Si son 3 </a:t>
            </a:r>
            <a:r>
              <a:rPr lang="en-US" dirty="0" err="1">
                <a:sym typeface="Wingdings" panose="05000000000000000000" pitchFamily="2" charset="2"/>
              </a:rPr>
              <a:t>características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sería</a:t>
            </a:r>
            <a:r>
              <a:rPr lang="en-US" dirty="0">
                <a:sym typeface="Wingdings" panose="05000000000000000000" pitchFamily="2" charset="2"/>
              </a:rPr>
              <a:t> 9 para </a:t>
            </a:r>
            <a:r>
              <a:rPr lang="en-US" dirty="0" err="1">
                <a:sym typeface="Wingdings" panose="05000000000000000000" pitchFamily="2" charset="2"/>
              </a:rPr>
              <a:t>scikitlearn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Si las </a:t>
            </a:r>
            <a:r>
              <a:rPr lang="en-US" dirty="0" err="1">
                <a:sym typeface="Wingdings" panose="05000000000000000000" pitchFamily="2" charset="2"/>
              </a:rPr>
              <a:t>características</a:t>
            </a:r>
            <a:r>
              <a:rPr lang="en-US" dirty="0">
                <a:sym typeface="Wingdings" panose="05000000000000000000" pitchFamily="2" charset="2"/>
              </a:rPr>
              <a:t> son </a:t>
            </a:r>
            <a:r>
              <a:rPr lang="en-US" dirty="0" err="1">
                <a:sym typeface="Wingdings" panose="05000000000000000000" pitchFamily="2" charset="2"/>
              </a:rPr>
              <a:t>más</a:t>
            </a:r>
            <a:r>
              <a:rPr lang="en-US" dirty="0">
                <a:sym typeface="Wingdings" panose="05000000000000000000" pitchFamily="2" charset="2"/>
              </a:rPr>
              <a:t> de 100k se Vuelve lento</a:t>
            </a:r>
          </a:p>
        </p:txBody>
      </p:sp>
    </p:spTree>
    <p:extLst>
      <p:ext uri="{BB962C8B-B14F-4D97-AF65-F5344CB8AC3E}">
        <p14:creationId xmlns:p14="http://schemas.microsoft.com/office/powerpoint/2010/main" val="311741002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Gradiente Descendiente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ym typeface="Wingdings" panose="05000000000000000000" pitchFamily="2" charset="2"/>
              </a:rPr>
              <a:t>Algoritmo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optimización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generico</a:t>
            </a:r>
            <a:r>
              <a:rPr lang="en-US" dirty="0">
                <a:sym typeface="Wingdings" panose="05000000000000000000" pitchFamily="2" charset="2"/>
              </a:rPr>
              <a:t> que </a:t>
            </a:r>
            <a:r>
              <a:rPr lang="en-US" dirty="0" err="1">
                <a:sym typeface="Wingdings" panose="05000000000000000000" pitchFamily="2" charset="2"/>
              </a:rPr>
              <a:t>encuentra</a:t>
            </a:r>
            <a:r>
              <a:rPr lang="en-US" dirty="0">
                <a:sym typeface="Wingdings" panose="05000000000000000000" pitchFamily="2" charset="2"/>
              </a:rPr>
              <a:t> la </a:t>
            </a:r>
            <a:r>
              <a:rPr lang="en-US" dirty="0" err="1">
                <a:sym typeface="Wingdings" panose="05000000000000000000" pitchFamily="2" charset="2"/>
              </a:rPr>
              <a:t>solución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óptima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varios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problemas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También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busca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minimizar</a:t>
            </a:r>
            <a:r>
              <a:rPr lang="en-US" dirty="0">
                <a:sym typeface="Wingdings" panose="05000000000000000000" pitchFamily="2" charset="2"/>
              </a:rPr>
              <a:t> la </a:t>
            </a:r>
            <a:r>
              <a:rPr lang="en-US" dirty="0" err="1">
                <a:sym typeface="Wingdings" panose="05000000000000000000" pitchFamily="2" charset="2"/>
              </a:rPr>
              <a:t>función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costo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Ir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directamente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descendiendo</a:t>
            </a:r>
            <a:r>
              <a:rPr lang="en-US" dirty="0">
                <a:sym typeface="Wingdings" panose="05000000000000000000" pitchFamily="2" charset="2"/>
              </a:rPr>
              <a:t> por la </a:t>
            </a:r>
            <a:r>
              <a:rPr lang="en-US" dirty="0" err="1">
                <a:sym typeface="Wingdings" panose="05000000000000000000" pitchFamily="2" charset="2"/>
              </a:rPr>
              <a:t>pendiente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más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pronunciada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Mide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gradiente</a:t>
            </a:r>
            <a:r>
              <a:rPr lang="en-US" dirty="0">
                <a:sym typeface="Wingdings" panose="05000000000000000000" pitchFamily="2" charset="2"/>
              </a:rPr>
              <a:t> de error con </a:t>
            </a:r>
            <a:r>
              <a:rPr lang="en-US" dirty="0" err="1">
                <a:sym typeface="Wingdings" panose="05000000000000000000" pitchFamily="2" charset="2"/>
              </a:rPr>
              <a:t>respecto</a:t>
            </a:r>
            <a:r>
              <a:rPr lang="en-US" dirty="0">
                <a:sym typeface="Wingdings" panose="05000000000000000000" pitchFamily="2" charset="2"/>
              </a:rPr>
              <a:t> al vector </a:t>
            </a:r>
            <a:r>
              <a:rPr lang="en-US" dirty="0">
                <a:sym typeface="Symbol" panose="05050102010706020507" pitchFamily="18" charset="2"/>
              </a:rPr>
              <a:t>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Al </a:t>
            </a:r>
            <a:r>
              <a:rPr lang="en-US" dirty="0" err="1">
                <a:sym typeface="Symbol" panose="05050102010706020507" pitchFamily="18" charset="2"/>
              </a:rPr>
              <a:t>llegar</a:t>
            </a:r>
            <a:r>
              <a:rPr lang="en-US" dirty="0">
                <a:sym typeface="Symbol" panose="05050102010706020507" pitchFamily="18" charset="2"/>
              </a:rPr>
              <a:t> a cero </a:t>
            </a:r>
            <a:r>
              <a:rPr lang="en-US" dirty="0" err="1">
                <a:sym typeface="Symbol" panose="05050102010706020507" pitchFamily="18" charset="2"/>
              </a:rPr>
              <a:t>ya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encuentra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mínimo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Empieza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llenando</a:t>
            </a:r>
            <a:r>
              <a:rPr lang="en-US" dirty="0">
                <a:sym typeface="Symbol" panose="05050102010706020507" pitchFamily="18" charset="2"/>
              </a:rPr>
              <a:t>  con </a:t>
            </a:r>
            <a:r>
              <a:rPr lang="en-US" dirty="0" err="1">
                <a:sym typeface="Symbol" panose="05050102010706020507" pitchFamily="18" charset="2"/>
              </a:rPr>
              <a:t>valores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Random initialization</a:t>
            </a:r>
          </a:p>
          <a:p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paso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actualizan</a:t>
            </a:r>
            <a:r>
              <a:rPr lang="en-US" dirty="0">
                <a:sym typeface="Symbol" panose="05050102010706020507" pitchFamily="18" charset="2"/>
              </a:rPr>
              <a:t> los gradients</a:t>
            </a:r>
          </a:p>
          <a:p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decrece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Converge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mínimo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El valor es dado por el learning rate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Muy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pequeño</a:t>
            </a:r>
            <a:r>
              <a:rPr lang="en-US" dirty="0">
                <a:sym typeface="Symbol" panose="05050102010706020507" pitchFamily="18" charset="2"/>
              </a:rPr>
              <a:t> = </a:t>
            </a:r>
            <a:r>
              <a:rPr lang="en-US" dirty="0" err="1">
                <a:sym typeface="Symbol" panose="05050102010706020507" pitchFamily="18" charset="2"/>
              </a:rPr>
              <a:t>toma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mucho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tiempo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converger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7FD8D-5717-4A6A-AAEE-9D4DEC3D2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088" y="3869635"/>
            <a:ext cx="5444485" cy="2917542"/>
          </a:xfrm>
          <a:prstGeom prst="rect">
            <a:avLst/>
          </a:prstGeom>
        </p:spPr>
      </p:pic>
      <p:pic>
        <p:nvPicPr>
          <p:cNvPr id="2052" name="Picture 4" descr="All about Gradient Descent and its variants | by Anjana Yadav | Analytics  Vidhya | Medium">
            <a:extLst>
              <a:ext uri="{FF2B5EF4-FFF2-40B4-BE49-F238E27FC236}">
                <a16:creationId xmlns:a16="http://schemas.microsoft.com/office/drawing/2014/main" id="{B1AE0EE9-3053-4AEF-A009-F94A5ECD1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283" y="1848969"/>
            <a:ext cx="3133099" cy="182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39754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Gradiente Descendiente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velocidad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convergencia</a:t>
            </a:r>
            <a:r>
              <a:rPr lang="en-US" dirty="0">
                <a:sym typeface="Symbol" panose="05050102010706020507" pitchFamily="18" charset="2"/>
              </a:rPr>
              <a:t> es dado por el learning rate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Muy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pequeño</a:t>
            </a:r>
            <a:r>
              <a:rPr lang="en-US" dirty="0">
                <a:sym typeface="Symbol" panose="05050102010706020507" pitchFamily="18" charset="2"/>
              </a:rPr>
              <a:t> = </a:t>
            </a:r>
            <a:r>
              <a:rPr lang="en-US" dirty="0" err="1">
                <a:sym typeface="Symbol" panose="05050102010706020507" pitchFamily="18" charset="2"/>
              </a:rPr>
              <a:t>toma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mucho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tiempo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converger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Muy</a:t>
            </a:r>
            <a:r>
              <a:rPr lang="en-US" dirty="0">
                <a:sym typeface="Symbol" panose="05050102010706020507" pitchFamily="18" charset="2"/>
              </a:rPr>
              <a:t> alto = </a:t>
            </a:r>
            <a:r>
              <a:rPr lang="en-US" dirty="0" err="1">
                <a:sym typeface="Symbol" panose="05050102010706020507" pitchFamily="18" charset="2"/>
              </a:rPr>
              <a:t>salta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lado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lado</a:t>
            </a:r>
            <a:r>
              <a:rPr lang="en-US" dirty="0">
                <a:sym typeface="Symbol" panose="05050102010706020507" pitchFamily="18" charset="2"/>
              </a:rPr>
              <a:t> (diverge)</a:t>
            </a:r>
          </a:p>
          <a:p>
            <a:r>
              <a:rPr lang="en-US" dirty="0" err="1">
                <a:sym typeface="Symbol" panose="05050102010706020507" pitchFamily="18" charset="2"/>
              </a:rPr>
              <a:t>Notar</a:t>
            </a:r>
            <a:r>
              <a:rPr lang="en-US" dirty="0">
                <a:sym typeface="Symbol" panose="05050102010706020507" pitchFamily="18" charset="2"/>
              </a:rPr>
              <a:t> que las </a:t>
            </a:r>
            <a:r>
              <a:rPr lang="en-US" dirty="0" err="1">
                <a:sym typeface="Symbol" panose="05050102010706020507" pitchFamily="18" charset="2"/>
              </a:rPr>
              <a:t>funciones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siempre</a:t>
            </a:r>
            <a:r>
              <a:rPr lang="en-US" dirty="0">
                <a:sym typeface="Symbol" panose="05050102010706020507" pitchFamily="18" charset="2"/>
              </a:rPr>
              <a:t> son una parabola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Pueden</a:t>
            </a:r>
            <a:r>
              <a:rPr lang="en-US" dirty="0">
                <a:sym typeface="Symbol" panose="05050102010706020507" pitchFamily="18" charset="2"/>
              </a:rPr>
              <a:t> ser </a:t>
            </a:r>
            <a:r>
              <a:rPr lang="en-US" dirty="0" err="1">
                <a:sym typeface="Symbol" panose="05050102010706020507" pitchFamily="18" charset="2"/>
              </a:rPr>
              <a:t>concavas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convexas</a:t>
            </a:r>
            <a:r>
              <a:rPr lang="en-US" dirty="0">
                <a:sym typeface="Symbol" panose="05050102010706020507" pitchFamily="18" charset="2"/>
              </a:rPr>
              <a:t>, con plateau (</a:t>
            </a:r>
            <a:r>
              <a:rPr lang="en-US" dirty="0" err="1">
                <a:sym typeface="Symbol" panose="05050102010706020507" pitchFamily="18" charset="2"/>
              </a:rPr>
              <a:t>plato</a:t>
            </a:r>
            <a:r>
              <a:rPr lang="en-US" dirty="0">
                <a:sym typeface="Symbol" panose="05050102010706020507" pitchFamily="18" charset="2"/>
              </a:rPr>
              <a:t> / </a:t>
            </a:r>
            <a:r>
              <a:rPr lang="en-US" dirty="0" err="1">
                <a:sym typeface="Symbol" panose="05050102010706020507" pitchFamily="18" charset="2"/>
              </a:rPr>
              <a:t>hombro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haber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convergencia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minimo</a:t>
            </a:r>
            <a:r>
              <a:rPr lang="en-US" dirty="0">
                <a:sym typeface="Symbol" panose="05050102010706020507" pitchFamily="18" charset="2"/>
              </a:rPr>
              <a:t> local y no al global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FAE3A-A0F3-45AB-AE08-E1D17B2D4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8" y="4638261"/>
            <a:ext cx="3893851" cy="2014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494A8A-800B-4375-AAC6-DF5B4F3A4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560" y="4638259"/>
            <a:ext cx="3837908" cy="2014467"/>
          </a:xfrm>
          <a:prstGeom prst="rect">
            <a:avLst/>
          </a:prstGeom>
        </p:spPr>
      </p:pic>
      <p:pic>
        <p:nvPicPr>
          <p:cNvPr id="7174" name="Picture 6" descr="Non-Convex Loss Function - Stack Overflow">
            <a:extLst>
              <a:ext uri="{FF2B5EF4-FFF2-40B4-BE49-F238E27FC236}">
                <a16:creationId xmlns:a16="http://schemas.microsoft.com/office/drawing/2014/main" id="{6F0AC1D1-4ADB-433D-9B51-DFB0CC101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913" y="796242"/>
            <a:ext cx="3599069" cy="269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76C2D-4518-4D56-87D3-612C6DBBD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693" y="4500719"/>
            <a:ext cx="3837908" cy="21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8095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Gradiente Descendiente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La MSE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Regresión</a:t>
            </a:r>
            <a:r>
              <a:rPr lang="en-US" dirty="0">
                <a:sym typeface="Symbol" panose="05050102010706020507" pitchFamily="18" charset="2"/>
              </a:rPr>
              <a:t> lineal es una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convexa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Solamente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mínimo</a:t>
            </a:r>
            <a:r>
              <a:rPr lang="en-US" dirty="0">
                <a:sym typeface="Symbol" panose="05050102010706020507" pitchFamily="18" charset="2"/>
              </a:rPr>
              <a:t> global (no hay </a:t>
            </a:r>
            <a:r>
              <a:rPr lang="en-US" dirty="0" err="1">
                <a:sym typeface="Symbol" panose="05050102010706020507" pitchFamily="18" charset="2"/>
              </a:rPr>
              <a:t>minimos</a:t>
            </a:r>
            <a:r>
              <a:rPr lang="en-US" dirty="0">
                <a:sym typeface="Symbol" panose="05050102010706020507" pitchFamily="18" charset="2"/>
              </a:rPr>
              <a:t> locales)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Es una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continua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Eventualmente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llega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mínimo</a:t>
            </a:r>
            <a:r>
              <a:rPr lang="en-US" dirty="0">
                <a:sym typeface="Symbol" panose="05050102010706020507" pitchFamily="18" charset="2"/>
              </a:rPr>
              <a:t> global (</a:t>
            </a:r>
            <a:r>
              <a:rPr lang="en-US" dirty="0" err="1">
                <a:sym typeface="Symbol" panose="05050102010706020507" pitchFamily="18" charset="2"/>
              </a:rPr>
              <a:t>toma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o </a:t>
            </a:r>
            <a:r>
              <a:rPr lang="en-US" dirty="0" err="1">
                <a:sym typeface="Symbol" panose="05050102010706020507" pitchFamily="18" charset="2"/>
              </a:rPr>
              <a:t>poco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tiempo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dependiendo</a:t>
            </a:r>
            <a:r>
              <a:rPr lang="en-US" dirty="0">
                <a:sym typeface="Symbol" panose="05050102010706020507" pitchFamily="18" charset="2"/>
              </a:rPr>
              <a:t> del LR)</a:t>
            </a:r>
          </a:p>
          <a:p>
            <a:r>
              <a:rPr lang="en-US" dirty="0">
                <a:sym typeface="Symbol" panose="05050102010706020507" pitchFamily="18" charset="2"/>
              </a:rPr>
              <a:t>GRADIENTE DESCENDIENTE (2 dimensions, </a:t>
            </a:r>
            <a:r>
              <a:rPr lang="en-US" dirty="0" err="1">
                <a:sym typeface="Symbol" panose="05050102010706020507" pitchFamily="18" charset="2"/>
              </a:rPr>
              <a:t>pueden</a:t>
            </a:r>
            <a:r>
              <a:rPr lang="en-US" dirty="0">
                <a:sym typeface="Symbol" panose="05050102010706020507" pitchFamily="18" charset="2"/>
              </a:rPr>
              <a:t> ser de n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Misma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escala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				</a:t>
            </a:r>
            <a:r>
              <a:rPr lang="en-US" dirty="0" err="1">
                <a:sym typeface="Symbol" panose="05050102010706020507" pitchFamily="18" charset="2"/>
              </a:rPr>
              <a:t>Diferente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Escala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BE781-965F-4D2E-8AC6-FC39BA69D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230" y="3983392"/>
            <a:ext cx="2721666" cy="2803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EFD41D-A5C4-443F-BDBF-EDE0A3D4E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99" y="3983392"/>
            <a:ext cx="38100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92069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Gradiente Descendiente en </a:t>
            </a:r>
            <a:r>
              <a:rPr lang="es-PA" sz="3600" dirty="0" err="1"/>
              <a:t>Batch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Dijimos</a:t>
            </a:r>
            <a:r>
              <a:rPr lang="en-US" dirty="0">
                <a:sym typeface="Symbol" panose="05050102010706020507" pitchFamily="18" charset="2"/>
              </a:rPr>
              <a:t> que para GD </a:t>
            </a:r>
            <a:r>
              <a:rPr lang="en-US" dirty="0" err="1">
                <a:sym typeface="Symbol" panose="05050102010706020507" pitchFamily="18" charset="2"/>
              </a:rPr>
              <a:t>necesitamos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gradiente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j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Gradiente</a:t>
            </a:r>
            <a:r>
              <a:rPr lang="en-US" dirty="0">
                <a:sym typeface="Symbol" panose="05050102010706020507" pitchFamily="18" charset="2"/>
              </a:rPr>
              <a:t> = </a:t>
            </a:r>
            <a:r>
              <a:rPr lang="en-US" dirty="0" err="1">
                <a:sym typeface="Symbol" panose="05050102010706020507" pitchFamily="18" charset="2"/>
              </a:rPr>
              <a:t>cambio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caso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derivada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parcial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Podemos </a:t>
            </a:r>
            <a:r>
              <a:rPr lang="en-US" dirty="0" err="1">
                <a:sym typeface="Wingdings" panose="05000000000000000000" pitchFamily="2" charset="2"/>
              </a:rPr>
              <a:t>entonces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computar</a:t>
            </a:r>
            <a:r>
              <a:rPr lang="en-US" dirty="0">
                <a:sym typeface="Wingdings" panose="05000000000000000000" pitchFamily="2" charset="2"/>
              </a:rPr>
              <a:t> el vector </a:t>
            </a:r>
            <a:r>
              <a:rPr lang="en-US" dirty="0" err="1">
                <a:sym typeface="Wingdings" panose="05000000000000000000" pitchFamily="2" charset="2"/>
              </a:rPr>
              <a:t>gradiente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l-GR" dirty="0"/>
              <a:t>∇</a:t>
            </a:r>
            <a:r>
              <a:rPr lang="el-GR" b="1" dirty="0"/>
              <a:t>θ</a:t>
            </a:r>
            <a:r>
              <a:rPr lang="en-US" dirty="0"/>
              <a:t>MSE(</a:t>
            </a:r>
            <a:r>
              <a:rPr lang="el-GR" b="1" dirty="0"/>
              <a:t>θ</a:t>
            </a:r>
            <a:r>
              <a:rPr lang="el-GR" dirty="0"/>
              <a:t>)</a:t>
            </a:r>
            <a:r>
              <a:rPr lang="en-US" dirty="0"/>
              <a:t> al </a:t>
            </a:r>
            <a:r>
              <a:rPr lang="en-US" dirty="0" err="1"/>
              <a:t>vuelo</a:t>
            </a:r>
            <a:endParaRPr lang="en-US" dirty="0"/>
          </a:p>
          <a:p>
            <a:pPr lvl="1"/>
            <a:r>
              <a:rPr lang="en-US" dirty="0">
                <a:sym typeface="Wingdings" panose="05000000000000000000" pitchFamily="2" charset="2"/>
              </a:rPr>
              <a:t>Note que </a:t>
            </a:r>
            <a:r>
              <a:rPr lang="en-US" dirty="0" err="1">
                <a:sym typeface="Wingdings" panose="05000000000000000000" pitchFamily="2" charset="2"/>
              </a:rPr>
              <a:t>utiliza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todo</a:t>
            </a:r>
            <a:r>
              <a:rPr lang="en-US" dirty="0">
                <a:sym typeface="Wingdings" panose="05000000000000000000" pitchFamily="2" charset="2"/>
              </a:rPr>
              <a:t> el batch de training (X) al </a:t>
            </a:r>
            <a:r>
              <a:rPr lang="en-US" dirty="0" err="1">
                <a:sym typeface="Wingdings" panose="05000000000000000000" pitchFamily="2" charset="2"/>
              </a:rPr>
              <a:t>vuelo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Podríamos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decir</a:t>
            </a:r>
            <a:r>
              <a:rPr lang="en-US" dirty="0">
                <a:sym typeface="Wingdings" panose="05000000000000000000" pitchFamily="2" charset="2"/>
              </a:rPr>
              <a:t> que es un Full Gradient Descent</a:t>
            </a:r>
          </a:p>
          <a:p>
            <a:r>
              <a:rPr lang="en-US" dirty="0">
                <a:sym typeface="Wingdings" panose="05000000000000000000" pitchFamily="2" charset="2"/>
              </a:rPr>
              <a:t>El </a:t>
            </a:r>
            <a:r>
              <a:rPr lang="en-US" dirty="0" err="1">
                <a:sym typeface="Wingdings" panose="05000000000000000000" pitchFamily="2" charset="2"/>
              </a:rPr>
              <a:t>gradiente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descendiente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funciona</a:t>
            </a:r>
            <a:r>
              <a:rPr lang="en-US" dirty="0">
                <a:sym typeface="Wingdings" panose="05000000000000000000" pitchFamily="2" charset="2"/>
              </a:rPr>
              <a:t> major que la eq. normal</a:t>
            </a:r>
          </a:p>
          <a:p>
            <a:r>
              <a:rPr lang="en-US" dirty="0" err="1">
                <a:sym typeface="Wingdings" panose="05000000000000000000" pitchFamily="2" charset="2"/>
              </a:rPr>
              <a:t>Luego</a:t>
            </a:r>
            <a:r>
              <a:rPr lang="en-US" dirty="0">
                <a:sym typeface="Wingdings" panose="05000000000000000000" pitchFamily="2" charset="2"/>
              </a:rPr>
              <a:t> que se </a:t>
            </a:r>
            <a:r>
              <a:rPr lang="en-US" dirty="0" err="1">
                <a:sym typeface="Wingdings" panose="05000000000000000000" pitchFamily="2" charset="2"/>
              </a:rPr>
              <a:t>tiene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gradiente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viene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paso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actualización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125D0-AEEE-4626-A312-31CC8CB2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822" y="1916802"/>
            <a:ext cx="3581400" cy="771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B4F1E0-8A9F-431A-B894-14B164D38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199" y="995420"/>
            <a:ext cx="2454746" cy="465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4BEEC5-368C-450A-9A03-4C7D07BE1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581" y="3140963"/>
            <a:ext cx="3542787" cy="1957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715C2E-307B-4C1F-B4DE-CF9C439EB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70" y="4881976"/>
            <a:ext cx="3169660" cy="71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57596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Gradiente Descendiente en </a:t>
            </a:r>
            <a:r>
              <a:rPr lang="es-PA" sz="3600" dirty="0" err="1"/>
              <a:t>Batch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Implementación</a:t>
            </a:r>
            <a:r>
              <a:rPr lang="en-US" dirty="0">
                <a:sym typeface="Symbol" panose="05050102010706020507" pitchFamily="18" charset="2"/>
              </a:rPr>
              <a:t> de GD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python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Mismo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resultado</a:t>
            </a:r>
            <a:r>
              <a:rPr lang="en-US" dirty="0">
                <a:sym typeface="Symbol" panose="05050102010706020507" pitchFamily="18" charset="2"/>
              </a:rPr>
              <a:t> que la </a:t>
            </a:r>
            <a:r>
              <a:rPr lang="en-US" dirty="0" err="1">
                <a:sym typeface="Symbol" panose="05050102010706020507" pitchFamily="18" charset="2"/>
              </a:rPr>
              <a:t>ecuación</a:t>
            </a:r>
            <a:r>
              <a:rPr lang="en-US" dirty="0">
                <a:sym typeface="Symbol" panose="05050102010706020507" pitchFamily="18" charset="2"/>
              </a:rPr>
              <a:t> normal :D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90E7B-6390-42EE-9FB1-F0399449C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5" y="1928440"/>
            <a:ext cx="5057775" cy="2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F8EF89-59B7-41F8-8517-F22182D95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95" y="4519127"/>
            <a:ext cx="19621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31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quizzes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moodle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avisará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realizará</a:t>
            </a:r>
            <a:r>
              <a:rPr lang="en-US" dirty="0"/>
              <a:t> el quiz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.  Sin embargo </a:t>
            </a:r>
            <a:r>
              <a:rPr lang="en-US" dirty="0" err="1"/>
              <a:t>esto</a:t>
            </a:r>
            <a:r>
              <a:rPr lang="en-US" dirty="0"/>
              <a:t> no </a:t>
            </a:r>
            <a:r>
              <a:rPr lang="en-US" dirty="0" err="1"/>
              <a:t>significa</a:t>
            </a:r>
            <a:r>
              <a:rPr lang="en-US" dirty="0"/>
              <a:t> que no </a:t>
            </a:r>
            <a:r>
              <a:rPr lang="en-US" dirty="0" err="1"/>
              <a:t>deban</a:t>
            </a:r>
            <a:r>
              <a:rPr lang="en-US" dirty="0"/>
              <a:t>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Moodle </a:t>
            </a:r>
            <a:r>
              <a:rPr lang="en-US" dirty="0" err="1"/>
              <a:t>siempre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Quiz no </a:t>
            </a:r>
            <a:r>
              <a:rPr lang="en-US" dirty="0" err="1"/>
              <a:t>realizado</a:t>
            </a:r>
            <a:r>
              <a:rPr lang="en-US" dirty="0"/>
              <a:t>  = 0</a:t>
            </a:r>
          </a:p>
          <a:p>
            <a:pPr lvl="1"/>
            <a:r>
              <a:rPr lang="en-US" dirty="0"/>
              <a:t>El quiz no se </a:t>
            </a:r>
            <a:r>
              <a:rPr lang="en-US" dirty="0" err="1"/>
              <a:t>repite</a:t>
            </a:r>
            <a:endParaRPr lang="en-US" dirty="0"/>
          </a:p>
          <a:p>
            <a:pPr lvl="1"/>
            <a:r>
              <a:rPr lang="en-US" dirty="0"/>
              <a:t>El quiz dura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semana</a:t>
            </a:r>
            <a:r>
              <a:rPr lang="en-US" dirty="0"/>
              <a:t>, 8 horas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inicio</a:t>
            </a:r>
            <a:endParaRPr lang="en-US" dirty="0"/>
          </a:p>
          <a:p>
            <a:r>
              <a:rPr lang="en-US" dirty="0" err="1"/>
              <a:t>Entregar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el </a:t>
            </a:r>
            <a:r>
              <a:rPr lang="en-US" dirty="0" err="1"/>
              <a:t>días</a:t>
            </a:r>
            <a:r>
              <a:rPr lang="en-US" dirty="0"/>
              <a:t> de </a:t>
            </a:r>
            <a:r>
              <a:rPr lang="en-US" dirty="0" err="1"/>
              <a:t>entrega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25%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= 0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videos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entrega</a:t>
            </a:r>
            <a:r>
              <a:rPr lang="en-US" dirty="0"/>
              <a:t> o </a:t>
            </a:r>
            <a:r>
              <a:rPr lang="en-US" dirty="0" err="1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Matemáticas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Teoría de la Probabilidad!</a:t>
            </a:r>
          </a:p>
          <a:p>
            <a:pPr lvl="1"/>
            <a:r>
              <a:rPr lang="es-PA" dirty="0" err="1"/>
              <a:t>Gerolamo</a:t>
            </a:r>
            <a:r>
              <a:rPr lang="es-PA" dirty="0"/>
              <a:t> </a:t>
            </a:r>
            <a:r>
              <a:rPr lang="es-PA" dirty="0" err="1"/>
              <a:t>Cardano</a:t>
            </a:r>
            <a:r>
              <a:rPr lang="es-PA" dirty="0"/>
              <a:t>, Blaise Pascal, Pierre Fermat</a:t>
            </a:r>
          </a:p>
          <a:p>
            <a:pPr lvl="1"/>
            <a:r>
              <a:rPr lang="es-PA" dirty="0"/>
              <a:t>Predecir el futuro en juegos de azar y asignar pagos a jugadores</a:t>
            </a:r>
          </a:p>
          <a:p>
            <a:pPr lvl="1"/>
            <a:r>
              <a:rPr lang="es-PA" dirty="0"/>
              <a:t>Mediciones Inciertas, muy útil en ciencias cuantitativas</a:t>
            </a:r>
          </a:p>
          <a:p>
            <a:pPr lvl="1"/>
            <a:endParaRPr lang="es-PA" dirty="0"/>
          </a:p>
          <a:p>
            <a:r>
              <a:rPr lang="es-PA" dirty="0"/>
              <a:t>Regla de </a:t>
            </a:r>
            <a:r>
              <a:rPr lang="es-PA" dirty="0" err="1"/>
              <a:t>Bayes</a:t>
            </a:r>
            <a:endParaRPr lang="es-PA" dirty="0"/>
          </a:p>
          <a:p>
            <a:pPr lvl="1"/>
            <a:r>
              <a:rPr lang="es-PA" dirty="0"/>
              <a:t>Actualizar probabilidades basada en nueva evidencia</a:t>
            </a:r>
          </a:p>
          <a:p>
            <a:pPr lvl="1"/>
            <a:r>
              <a:rPr lang="es-PA" dirty="0"/>
              <a:t>Razonamiento incierto en IA</a:t>
            </a:r>
          </a:p>
        </p:txBody>
      </p:sp>
      <p:pic>
        <p:nvPicPr>
          <p:cNvPr id="14340" name="Picture 4" descr="Image result for pierre fermat gamb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80" y="1616529"/>
            <a:ext cx="3380620" cy="19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Bayes R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4252572"/>
            <a:ext cx="3667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6017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Gradiente Descendiente en </a:t>
            </a:r>
            <a:r>
              <a:rPr lang="es-PA" sz="3600" dirty="0" err="1"/>
              <a:t>Batch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Graficos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LR (eta)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Izq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Llegará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eventualmente</a:t>
            </a:r>
            <a:r>
              <a:rPr lang="en-US" dirty="0">
                <a:sym typeface="Symbol" panose="05050102010706020507" pitchFamily="18" charset="2"/>
              </a:rPr>
              <a:t>, no a 1000 epochs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Centro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Aceptable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llega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algun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momento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rápido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Derecha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Nunca</a:t>
            </a:r>
            <a:r>
              <a:rPr lang="en-US" dirty="0">
                <a:sym typeface="Symbol" panose="05050102010706020507" pitchFamily="18" charset="2"/>
              </a:rPr>
              <a:t> converge, es </a:t>
            </a:r>
            <a:r>
              <a:rPr lang="en-US" dirty="0" err="1">
                <a:sym typeface="Symbol" panose="05050102010706020507" pitchFamily="18" charset="2"/>
              </a:rPr>
              <a:t>muy</a:t>
            </a:r>
            <a:r>
              <a:rPr lang="en-US" dirty="0">
                <a:sym typeface="Symbol" panose="05050102010706020507" pitchFamily="18" charset="2"/>
              </a:rPr>
              <a:t> alto el LR</a:t>
            </a:r>
          </a:p>
          <a:p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encontrar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buen</a:t>
            </a:r>
            <a:r>
              <a:rPr lang="en-US" dirty="0">
                <a:sym typeface="Symbol" panose="05050102010706020507" pitchFamily="18" charset="2"/>
              </a:rPr>
              <a:t> LR </a:t>
            </a:r>
            <a:r>
              <a:rPr lang="en-US" dirty="0" err="1">
                <a:sym typeface="Symbol" panose="05050102010706020507" pitchFamily="18" charset="2"/>
              </a:rPr>
              <a:t>usamos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GridSearch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Hay que </a:t>
            </a:r>
            <a:r>
              <a:rPr lang="en-US" dirty="0" err="1">
                <a:sym typeface="Symbol" panose="05050102010706020507" pitchFamily="18" charset="2"/>
              </a:rPr>
              <a:t>limitar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iteraciones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eliminar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falta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convergencia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Una </a:t>
            </a:r>
            <a:r>
              <a:rPr lang="en-US" dirty="0" err="1">
                <a:sym typeface="Symbol" panose="05050102010706020507" pitchFamily="18" charset="2"/>
              </a:rPr>
              <a:t>solución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poner</a:t>
            </a:r>
            <a:r>
              <a:rPr lang="en-US" dirty="0">
                <a:sym typeface="Symbol" panose="05050102010706020507" pitchFamily="18" charset="2"/>
              </a:rPr>
              <a:t> por </a:t>
            </a:r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 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largo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iteraciones</a:t>
            </a:r>
            <a:r>
              <a:rPr lang="en-US" dirty="0">
                <a:sym typeface="Symbol" panose="05050102010706020507" pitchFamily="18" charset="2"/>
              </a:rPr>
              <a:t> e 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interrumpir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cuando</a:t>
            </a:r>
            <a:r>
              <a:rPr lang="en-US" dirty="0">
                <a:sym typeface="Symbol" panose="05050102010706020507" pitchFamily="18" charset="2"/>
              </a:rPr>
              <a:t> el error es </a:t>
            </a:r>
            <a:r>
              <a:rPr lang="en-US" dirty="0" err="1">
                <a:sym typeface="Symbol" panose="05050102010706020507" pitchFamily="18" charset="2"/>
              </a:rPr>
              <a:t>pequeño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tolerancia</a:t>
            </a:r>
            <a:r>
              <a:rPr lang="en-US" dirty="0">
                <a:sym typeface="Symbol" panose="05050102010706020507" pitchFamily="18" charset="2"/>
              </a:rPr>
              <a:t> o </a:t>
            </a:r>
            <a:r>
              <a:rPr lang="en-US" dirty="0" err="1">
                <a:sym typeface="Symbol" panose="05050102010706020507" pitchFamily="18" charset="2"/>
              </a:rPr>
              <a:t>épsilon</a:t>
            </a:r>
            <a:r>
              <a:rPr lang="en-US" dirty="0">
                <a:sym typeface="Symbol" panose="05050102010706020507" pitchFamily="18" charset="2"/>
              </a:rPr>
              <a:t> )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Si la </a:t>
            </a:r>
            <a:r>
              <a:rPr lang="en-US" dirty="0" err="1">
                <a:sym typeface="Wingdings" panose="05000000000000000000" pitchFamily="2" charset="2"/>
              </a:rPr>
              <a:t>función</a:t>
            </a:r>
            <a:r>
              <a:rPr lang="en-US" dirty="0">
                <a:sym typeface="Wingdings" panose="05000000000000000000" pitchFamily="2" charset="2"/>
              </a:rPr>
              <a:t> es </a:t>
            </a:r>
            <a:r>
              <a:rPr lang="en-US" dirty="0" err="1">
                <a:sym typeface="Wingdings" panose="05000000000000000000" pitchFamily="2" charset="2"/>
              </a:rPr>
              <a:t>convexa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como</a:t>
            </a:r>
            <a:r>
              <a:rPr lang="en-US" dirty="0">
                <a:sym typeface="Wingdings" panose="05000000000000000000" pitchFamily="2" charset="2"/>
              </a:rPr>
              <a:t> MSE) </a:t>
            </a:r>
            <a:r>
              <a:rPr lang="en-US" dirty="0" err="1">
                <a:sym typeface="Wingdings" panose="05000000000000000000" pitchFamily="2" charset="2"/>
              </a:rPr>
              <a:t>podemos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utilizar</a:t>
            </a:r>
            <a:r>
              <a:rPr lang="en-US" dirty="0">
                <a:sym typeface="Wingdings" panose="05000000000000000000" pitchFamily="2" charset="2"/>
              </a:rPr>
              <a:t> O(1/</a:t>
            </a:r>
            <a:r>
              <a:rPr lang="en-US" dirty="0">
                <a:sym typeface="Symbol" panose="05050102010706020507" pitchFamily="18" charset="2"/>
              </a:rPr>
              <a:t>) </a:t>
            </a:r>
            <a:r>
              <a:rPr lang="en-US" dirty="0" err="1">
                <a:sym typeface="Symbol" panose="05050102010706020507" pitchFamily="18" charset="2"/>
              </a:rPr>
              <a:t>iteraciones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B3F166-4DF0-4C8E-AA98-8E65340EC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288" y="1306954"/>
            <a:ext cx="6156094" cy="2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463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Gradiente Descendiente </a:t>
            </a:r>
            <a:r>
              <a:rPr lang="es-PA" sz="3600" dirty="0" err="1"/>
              <a:t>Estocastico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principal de BGD es que </a:t>
            </a:r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todo</a:t>
            </a:r>
            <a:r>
              <a:rPr lang="en-US" dirty="0">
                <a:sym typeface="Symbol" panose="05050102010706020507" pitchFamily="18" charset="2"/>
              </a:rPr>
              <a:t> el dataset (</a:t>
            </a:r>
            <a:r>
              <a:rPr lang="en-US" dirty="0" err="1">
                <a:sym typeface="Symbol" panose="05050102010706020507" pitchFamily="18" charset="2"/>
              </a:rPr>
              <a:t>esto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ralentiza</a:t>
            </a:r>
            <a:r>
              <a:rPr lang="en-US" dirty="0">
                <a:sym typeface="Symbol" panose="05050102010706020507" pitchFamily="18" charset="2"/>
              </a:rPr>
              <a:t> el training)</a:t>
            </a:r>
          </a:p>
          <a:p>
            <a:r>
              <a:rPr lang="en-US" dirty="0">
                <a:sym typeface="Wingdings" panose="05000000000000000000" pitchFamily="2" charset="2"/>
              </a:rPr>
              <a:t>SGD </a:t>
            </a:r>
            <a:r>
              <a:rPr lang="en-US" dirty="0" err="1">
                <a:sym typeface="Wingdings" panose="05000000000000000000" pitchFamily="2" charset="2"/>
              </a:rPr>
              <a:t>utiliza</a:t>
            </a:r>
            <a:r>
              <a:rPr lang="en-US" dirty="0">
                <a:sym typeface="Wingdings" panose="05000000000000000000" pitchFamily="2" charset="2"/>
              </a:rPr>
              <a:t> una </a:t>
            </a:r>
            <a:r>
              <a:rPr lang="en-US" dirty="0" err="1">
                <a:sym typeface="Wingdings" panose="05000000000000000000" pitchFamily="2" charset="2"/>
              </a:rPr>
              <a:t>instancia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aleatoria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cada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paso</a:t>
            </a:r>
            <a:r>
              <a:rPr lang="en-US" dirty="0">
                <a:sym typeface="Wingdings" panose="05000000000000000000" pitchFamily="2" charset="2"/>
              </a:rPr>
              <a:t> y </a:t>
            </a:r>
            <a:r>
              <a:rPr lang="en-US" dirty="0" err="1">
                <a:sym typeface="Wingdings" panose="05000000000000000000" pitchFamily="2" charset="2"/>
              </a:rPr>
              <a:t>computa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gradiente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esa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instancia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Hace</a:t>
            </a:r>
            <a:r>
              <a:rPr lang="en-US" dirty="0">
                <a:sym typeface="Wingdings" panose="05000000000000000000" pitchFamily="2" charset="2"/>
              </a:rPr>
              <a:t> que </a:t>
            </a:r>
            <a:r>
              <a:rPr lang="en-US" dirty="0" err="1">
                <a:sym typeface="Wingdings" panose="05000000000000000000" pitchFamily="2" charset="2"/>
              </a:rPr>
              <a:t>converja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rápidamente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poca</a:t>
            </a:r>
            <a:r>
              <a:rPr lang="en-US" dirty="0">
                <a:sym typeface="Wingdings" panose="05000000000000000000" pitchFamily="2" charset="2"/>
              </a:rPr>
              <a:t> data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cada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iteracion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Puede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entrenar</a:t>
            </a:r>
            <a:r>
              <a:rPr lang="en-US" dirty="0">
                <a:sym typeface="Wingdings" panose="05000000000000000000" pitchFamily="2" charset="2"/>
              </a:rPr>
              <a:t> datasets </a:t>
            </a:r>
            <a:r>
              <a:rPr lang="en-US" dirty="0" err="1">
                <a:sym typeface="Wingdings" panose="05000000000000000000" pitchFamily="2" charset="2"/>
              </a:rPr>
              <a:t>monstrosos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No consume </a:t>
            </a:r>
            <a:r>
              <a:rPr lang="en-US" dirty="0" err="1">
                <a:sym typeface="Wingdings" panose="05000000000000000000" pitchFamily="2" charset="2"/>
              </a:rPr>
              <a:t>mucha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memoria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Es mas irregular que el BGD</a:t>
            </a:r>
          </a:p>
          <a:p>
            <a:pPr lvl="2"/>
            <a:r>
              <a:rPr lang="en-US" dirty="0" err="1">
                <a:sym typeface="Wingdings" panose="05000000000000000000" pitchFamily="2" charset="2"/>
              </a:rPr>
              <a:t>Hace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saltos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aleatorios</a:t>
            </a:r>
            <a:r>
              <a:rPr lang="en-US" dirty="0">
                <a:sym typeface="Wingdings" panose="05000000000000000000" pitchFamily="2" charset="2"/>
              </a:rPr>
              <a:t> hasta </a:t>
            </a:r>
            <a:r>
              <a:rPr lang="en-US" dirty="0" err="1">
                <a:sym typeface="Wingdings" panose="05000000000000000000" pitchFamily="2" charset="2"/>
              </a:rPr>
              <a:t>llegar</a:t>
            </a:r>
            <a:r>
              <a:rPr lang="en-US" dirty="0">
                <a:sym typeface="Wingdings" panose="05000000000000000000" pitchFamily="2" charset="2"/>
              </a:rPr>
              <a:t> al </a:t>
            </a:r>
            <a:r>
              <a:rPr lang="en-US" dirty="0" err="1">
                <a:sym typeface="Wingdings" panose="05000000000000000000" pitchFamily="2" charset="2"/>
              </a:rPr>
              <a:t>mínimo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</a:rPr>
              <a:t>De </a:t>
            </a:r>
            <a:r>
              <a:rPr lang="en-US" dirty="0" err="1">
                <a:sym typeface="Wingdings" panose="05000000000000000000" pitchFamily="2" charset="2"/>
              </a:rPr>
              <a:t>hecho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salta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alrededor</a:t>
            </a:r>
            <a:r>
              <a:rPr lang="en-US" dirty="0">
                <a:sym typeface="Wingdings" panose="05000000000000000000" pitchFamily="2" charset="2"/>
              </a:rPr>
              <a:t> del </a:t>
            </a:r>
            <a:r>
              <a:rPr lang="en-US" dirty="0" err="1">
                <a:sym typeface="Wingdings" panose="05000000000000000000" pitchFamily="2" charset="2"/>
              </a:rPr>
              <a:t>mínimo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</a:rPr>
              <a:t>Al </a:t>
            </a:r>
            <a:r>
              <a:rPr lang="en-US" dirty="0" err="1">
                <a:sym typeface="Wingdings" panose="05000000000000000000" pitchFamily="2" charset="2"/>
              </a:rPr>
              <a:t>detenerse</a:t>
            </a:r>
            <a:r>
              <a:rPr lang="en-US" dirty="0">
                <a:sym typeface="Wingdings" panose="05000000000000000000" pitchFamily="2" charset="2"/>
              </a:rPr>
              <a:t> los </a:t>
            </a:r>
            <a:r>
              <a:rPr lang="en-US" dirty="0" err="1">
                <a:sym typeface="Wingdings" panose="05000000000000000000" pitchFamily="2" charset="2"/>
              </a:rPr>
              <a:t>valores</a:t>
            </a:r>
            <a:r>
              <a:rPr lang="en-US" dirty="0">
                <a:sym typeface="Wingdings" panose="05000000000000000000" pitchFamily="2" charset="2"/>
              </a:rPr>
              <a:t> son Buenos </a:t>
            </a:r>
            <a:r>
              <a:rPr lang="en-US" dirty="0" err="1">
                <a:sym typeface="Wingdings" panose="05000000000000000000" pitchFamily="2" charset="2"/>
              </a:rPr>
              <a:t>pero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pueden</a:t>
            </a:r>
            <a:r>
              <a:rPr lang="en-US" dirty="0">
                <a:sym typeface="Wingdings" panose="05000000000000000000" pitchFamily="2" charset="2"/>
              </a:rPr>
              <a:t> ser no los </a:t>
            </a:r>
            <a:r>
              <a:rPr lang="en-US" dirty="0" err="1">
                <a:sym typeface="Wingdings" panose="05000000000000000000" pitchFamily="2" charset="2"/>
              </a:rPr>
              <a:t>óptimos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Si la </a:t>
            </a:r>
            <a:r>
              <a:rPr lang="en-US" dirty="0" err="1">
                <a:sym typeface="Wingdings" panose="05000000000000000000" pitchFamily="2" charset="2"/>
              </a:rPr>
              <a:t>función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costo</a:t>
            </a:r>
            <a:r>
              <a:rPr lang="en-US" dirty="0">
                <a:sym typeface="Wingdings" panose="05000000000000000000" pitchFamily="2" charset="2"/>
              </a:rPr>
              <a:t> es irregular </a:t>
            </a:r>
            <a:r>
              <a:rPr lang="en-US" dirty="0" err="1">
                <a:sym typeface="Wingdings" panose="05000000000000000000" pitchFamily="2" charset="2"/>
              </a:rPr>
              <a:t>ayuda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salir</a:t>
            </a:r>
            <a:r>
              <a:rPr lang="en-US" dirty="0">
                <a:sym typeface="Wingdings" panose="05000000000000000000" pitchFamily="2" charset="2"/>
              </a:rPr>
              <a:t> del </a:t>
            </a:r>
            <a:r>
              <a:rPr lang="en-US" dirty="0" err="1">
                <a:sym typeface="Wingdings" panose="05000000000000000000" pitchFamily="2" charset="2"/>
              </a:rPr>
              <a:t>minimo</a:t>
            </a:r>
            <a:r>
              <a:rPr lang="en-US" dirty="0">
                <a:sym typeface="Wingdings" panose="05000000000000000000" pitchFamily="2" charset="2"/>
              </a:rPr>
              <a:t> local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Tiene </a:t>
            </a:r>
            <a:r>
              <a:rPr lang="en-US" dirty="0" err="1">
                <a:sym typeface="Wingdings" panose="05000000000000000000" pitchFamily="2" charset="2"/>
              </a:rPr>
              <a:t>más</a:t>
            </a:r>
            <a:r>
              <a:rPr lang="en-US" dirty="0">
                <a:sym typeface="Wingdings" panose="05000000000000000000" pitchFamily="2" charset="2"/>
              </a:rPr>
              <a:t> chance de </a:t>
            </a:r>
            <a:r>
              <a:rPr lang="en-US" dirty="0" err="1">
                <a:sym typeface="Wingdings" panose="05000000000000000000" pitchFamily="2" charset="2"/>
              </a:rPr>
              <a:t>encontrar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mínimo</a:t>
            </a:r>
            <a:r>
              <a:rPr lang="en-US" dirty="0">
                <a:sym typeface="Wingdings" panose="05000000000000000000" pitchFamily="2" charset="2"/>
              </a:rPr>
              <a:t> global que BGD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99238-74A5-441B-96AB-7667A65FB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669" y="3286539"/>
            <a:ext cx="3893296" cy="288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6062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Gradiente Descendiente </a:t>
            </a:r>
            <a:r>
              <a:rPr lang="es-PA" sz="3600" dirty="0" err="1"/>
              <a:t>Estocastico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Más del SGD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Para </a:t>
            </a:r>
            <a:r>
              <a:rPr lang="en-US" dirty="0" err="1">
                <a:sym typeface="Wingdings" panose="05000000000000000000" pitchFamily="2" charset="2"/>
              </a:rPr>
              <a:t>reducir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salto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mínimo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podemos</a:t>
            </a:r>
            <a:r>
              <a:rPr lang="en-US" dirty="0">
                <a:sym typeface="Wingdings" panose="05000000000000000000" pitchFamily="2" charset="2"/>
              </a:rPr>
              <a:t> reducer </a:t>
            </a:r>
            <a:r>
              <a:rPr lang="en-US" dirty="0" err="1">
                <a:sym typeface="Wingdings" panose="05000000000000000000" pitchFamily="2" charset="2"/>
              </a:rPr>
              <a:t>gradualmente</a:t>
            </a:r>
            <a:r>
              <a:rPr lang="en-US" dirty="0">
                <a:sym typeface="Wingdings" panose="05000000000000000000" pitchFamily="2" charset="2"/>
              </a:rPr>
              <a:t> el LR (no </a:t>
            </a:r>
            <a:r>
              <a:rPr lang="en-US" dirty="0" err="1">
                <a:sym typeface="Wingdings" panose="05000000000000000000" pitchFamily="2" charset="2"/>
              </a:rPr>
              <a:t>hacerlo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fijo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en-US" dirty="0" err="1">
                <a:sym typeface="Wingdings" panose="05000000000000000000" pitchFamily="2" charset="2"/>
              </a:rPr>
              <a:t>Empezar</a:t>
            </a:r>
            <a:r>
              <a:rPr lang="en-US" dirty="0">
                <a:sym typeface="Wingdings" panose="05000000000000000000" pitchFamily="2" charset="2"/>
              </a:rPr>
              <a:t> alto (</a:t>
            </a:r>
            <a:r>
              <a:rPr lang="en-US" dirty="0" err="1">
                <a:sym typeface="Wingdings" panose="05000000000000000000" pitchFamily="2" charset="2"/>
              </a:rPr>
              <a:t>progresar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rápido</a:t>
            </a:r>
            <a:r>
              <a:rPr lang="en-US" dirty="0">
                <a:sym typeface="Wingdings" panose="05000000000000000000" pitchFamily="2" charset="2"/>
              </a:rPr>
              <a:t> al </a:t>
            </a:r>
            <a:r>
              <a:rPr lang="en-US" dirty="0" err="1">
                <a:sym typeface="Wingdings" panose="05000000000000000000" pitchFamily="2" charset="2"/>
              </a:rPr>
              <a:t>mínimo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en-US" dirty="0" err="1">
                <a:sym typeface="Wingdings" panose="05000000000000000000" pitchFamily="2" charset="2"/>
              </a:rPr>
              <a:t>Ir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reduciendo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permitiendo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encontrar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mínimo</a:t>
            </a:r>
            <a:r>
              <a:rPr lang="en-US" dirty="0">
                <a:sym typeface="Wingdings" panose="05000000000000000000" pitchFamily="2" charset="2"/>
              </a:rPr>
              <a:t> global)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 </a:t>
            </a:r>
            <a:r>
              <a:rPr lang="en-US" dirty="0" err="1">
                <a:sym typeface="Wingdings" panose="05000000000000000000" pitchFamily="2" charset="2"/>
              </a:rPr>
              <a:t>función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cambio</a:t>
            </a:r>
            <a:r>
              <a:rPr lang="en-US" dirty="0">
                <a:sym typeface="Wingdings" panose="05000000000000000000" pitchFamily="2" charset="2"/>
              </a:rPr>
              <a:t> del LR se llama LR Scheduler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Si el LR es </a:t>
            </a:r>
            <a:r>
              <a:rPr lang="en-US" dirty="0" err="1">
                <a:sym typeface="Wingdings" panose="05000000000000000000" pitchFamily="2" charset="2"/>
              </a:rPr>
              <a:t>reducido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muy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rápido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llegaremos</a:t>
            </a:r>
            <a:r>
              <a:rPr lang="en-US" dirty="0">
                <a:sym typeface="Wingdings" panose="05000000000000000000" pitchFamily="2" charset="2"/>
              </a:rPr>
              <a:t> al </a:t>
            </a:r>
            <a:r>
              <a:rPr lang="en-US" dirty="0" err="1">
                <a:sym typeface="Wingdings" panose="05000000000000000000" pitchFamily="2" charset="2"/>
              </a:rPr>
              <a:t>mínimo</a:t>
            </a:r>
            <a:r>
              <a:rPr lang="en-US" dirty="0">
                <a:sym typeface="Wingdings" panose="05000000000000000000" pitchFamily="2" charset="2"/>
              </a:rPr>
              <a:t> local y no </a:t>
            </a:r>
            <a:r>
              <a:rPr lang="en-US" dirty="0" err="1">
                <a:sym typeface="Wingdings" panose="05000000000000000000" pitchFamily="2" charset="2"/>
              </a:rPr>
              <a:t>saldremos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él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</a:rPr>
              <a:t>Si el LR es lentamente </a:t>
            </a:r>
            <a:r>
              <a:rPr lang="en-US" dirty="0" err="1">
                <a:sym typeface="Wingdings" panose="05000000000000000000" pitchFamily="2" charset="2"/>
              </a:rPr>
              <a:t>reducido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daras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vueltas</a:t>
            </a:r>
            <a:r>
              <a:rPr lang="en-US" dirty="0">
                <a:sym typeface="Wingdings" panose="05000000000000000000" pitchFamily="2" charset="2"/>
              </a:rPr>
              <a:t> por el </a:t>
            </a:r>
            <a:r>
              <a:rPr lang="en-US" dirty="0" err="1">
                <a:sym typeface="Wingdings" panose="05000000000000000000" pitchFamily="2" charset="2"/>
              </a:rPr>
              <a:t>mínimo</a:t>
            </a:r>
            <a:r>
              <a:rPr lang="en-US" dirty="0">
                <a:sym typeface="Wingdings" panose="05000000000000000000" pitchFamily="2" charset="2"/>
              </a:rPr>
              <a:t> con una </a:t>
            </a:r>
            <a:r>
              <a:rPr lang="en-US" dirty="0" err="1">
                <a:sym typeface="Wingdings" panose="05000000000000000000" pitchFamily="2" charset="2"/>
              </a:rPr>
              <a:t>solución</a:t>
            </a:r>
            <a:r>
              <a:rPr lang="en-US" dirty="0">
                <a:sym typeface="Wingdings" panose="05000000000000000000" pitchFamily="2" charset="2"/>
              </a:rPr>
              <a:t> no </a:t>
            </a:r>
            <a:r>
              <a:rPr lang="en-US" dirty="0" err="1">
                <a:sym typeface="Wingdings" panose="05000000000000000000" pitchFamily="2" charset="2"/>
              </a:rPr>
              <a:t>óptima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99238-74A5-441B-96AB-7667A65FB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943" y="4329155"/>
            <a:ext cx="3138988" cy="232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28315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Gradiente Descendiente </a:t>
            </a:r>
            <a:r>
              <a:rPr lang="es-PA" sz="3600" dirty="0" err="1"/>
              <a:t>Estocastico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Implementación</a:t>
            </a:r>
            <a:r>
              <a:rPr lang="en-US" dirty="0">
                <a:sym typeface="Symbol" panose="05050102010706020507" pitchFamily="18" charset="2"/>
              </a:rPr>
              <a:t> de SGD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Python                     </a:t>
            </a:r>
            <a:r>
              <a:rPr lang="en-US" dirty="0" err="1">
                <a:sym typeface="Symbol" panose="05050102010706020507" pitchFamily="18" charset="2"/>
              </a:rPr>
              <a:t>Primeros</a:t>
            </a:r>
            <a:r>
              <a:rPr lang="en-US" dirty="0">
                <a:sym typeface="Symbol" panose="05050102010706020507" pitchFamily="18" charset="2"/>
              </a:rPr>
              <a:t> 20 epochs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Para </a:t>
            </a:r>
            <a:r>
              <a:rPr lang="en-US" dirty="0" err="1">
                <a:sym typeface="Wingdings" panose="05000000000000000000" pitchFamily="2" charset="2"/>
              </a:rPr>
              <a:t>asegurarnos</a:t>
            </a:r>
            <a:r>
              <a:rPr lang="en-US" dirty="0">
                <a:sym typeface="Wingdings" panose="05000000000000000000" pitchFamily="2" charset="2"/>
              </a:rPr>
              <a:t> que el </a:t>
            </a:r>
            <a:r>
              <a:rPr lang="en-US" dirty="0" err="1">
                <a:sym typeface="Wingdings" panose="05000000000000000000" pitchFamily="2" charset="2"/>
              </a:rPr>
              <a:t>algoritmo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viaja</a:t>
            </a:r>
            <a:r>
              <a:rPr lang="en-US" dirty="0">
                <a:sym typeface="Wingdings" panose="05000000000000000000" pitchFamily="2" charset="2"/>
              </a:rPr>
              <a:t> por </a:t>
            </a:r>
            <a:r>
              <a:rPr lang="en-US" dirty="0" err="1">
                <a:sym typeface="Wingdings" panose="05000000000000000000" pitchFamily="2" charset="2"/>
              </a:rPr>
              <a:t>todo</a:t>
            </a:r>
            <a:r>
              <a:rPr lang="en-US" dirty="0">
                <a:sym typeface="Wingdings" panose="05000000000000000000" pitchFamily="2" charset="2"/>
              </a:rPr>
              <a:t> el DS </a:t>
            </a:r>
            <a:r>
              <a:rPr lang="en-US" dirty="0" err="1">
                <a:sym typeface="Wingdings" panose="05000000000000000000" pitchFamily="2" charset="2"/>
              </a:rPr>
              <a:t>debemos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hacer</a:t>
            </a:r>
            <a:r>
              <a:rPr lang="en-US" dirty="0">
                <a:sym typeface="Wingdings" panose="05000000000000000000" pitchFamily="2" charset="2"/>
              </a:rPr>
              <a:t> shuffle </a:t>
            </a:r>
            <a:r>
              <a:rPr lang="en-US" dirty="0" err="1">
                <a:sym typeface="Wingdings" panose="05000000000000000000" pitchFamily="2" charset="2"/>
              </a:rPr>
              <a:t>instancia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Barajear</a:t>
            </a:r>
            <a:r>
              <a:rPr lang="en-US" dirty="0">
                <a:sym typeface="Wingdings" panose="05000000000000000000" pitchFamily="2" charset="2"/>
              </a:rPr>
              <a:t> el dataset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Tomar</a:t>
            </a:r>
            <a:r>
              <a:rPr lang="en-US" dirty="0">
                <a:sym typeface="Wingdings" panose="05000000000000000000" pitchFamily="2" charset="2"/>
              </a:rPr>
              <a:t> el training set al </a:t>
            </a:r>
            <a:r>
              <a:rPr lang="en-US" dirty="0" err="1">
                <a:sym typeface="Wingdings" panose="05000000000000000000" pitchFamily="2" charset="2"/>
              </a:rPr>
              <a:t>inicio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cada</a:t>
            </a:r>
            <a:r>
              <a:rPr lang="en-US" dirty="0">
                <a:sym typeface="Wingdings" panose="05000000000000000000" pitchFamily="2" charset="2"/>
              </a:rPr>
              <a:t> epoch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82608-B573-4C11-A3FC-192EFAA4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06" y="1872705"/>
            <a:ext cx="3973826" cy="2663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160C7B-2956-4525-B953-F432E760A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132" y="1872705"/>
            <a:ext cx="1521016" cy="585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DACB8-BAFA-4D52-8970-37B163DED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152" y="1872705"/>
            <a:ext cx="4325961" cy="275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3005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Gradiente Descendiente </a:t>
            </a:r>
            <a:r>
              <a:rPr lang="es-PA" sz="3600" dirty="0" err="1"/>
              <a:t>Estocastico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Implementación</a:t>
            </a:r>
            <a:r>
              <a:rPr lang="en-US" dirty="0">
                <a:sym typeface="Symbol" panose="05050102010706020507" pitchFamily="18" charset="2"/>
              </a:rPr>
              <a:t> de SGD con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 learn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6E252-A786-4403-939C-600BB3C41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957897"/>
            <a:ext cx="6896100" cy="923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EC18F4-0648-4B3D-A7EF-42215398C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3044965"/>
            <a:ext cx="39147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4732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Gradiente Descendiente en Mini </a:t>
            </a:r>
            <a:r>
              <a:rPr lang="es-PA" sz="3600" dirty="0" err="1"/>
              <a:t>Batch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Recordando</a:t>
            </a:r>
            <a:r>
              <a:rPr lang="en-US" dirty="0">
                <a:sym typeface="Symbol" panose="05050102010706020507" pitchFamily="18" charset="2"/>
              </a:rPr>
              <a:t> que BGD y SGD </a:t>
            </a:r>
            <a:r>
              <a:rPr lang="en-US" dirty="0" err="1">
                <a:sym typeface="Symbol" panose="05050102010706020507" pitchFamily="18" charset="2"/>
              </a:rPr>
              <a:t>toman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todo</a:t>
            </a:r>
            <a:r>
              <a:rPr lang="en-US" dirty="0">
                <a:sym typeface="Symbol" panose="05050102010706020507" pitchFamily="18" charset="2"/>
              </a:rPr>
              <a:t> el training set para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gradiente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Mini-Batch GD </a:t>
            </a:r>
            <a:r>
              <a:rPr lang="en-US" dirty="0" err="1">
                <a:sym typeface="Symbol" panose="05050102010706020507" pitchFamily="18" charset="2"/>
              </a:rPr>
              <a:t>toma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pequeños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pedazos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aleatorios</a:t>
            </a:r>
            <a:r>
              <a:rPr lang="en-US" dirty="0">
                <a:sym typeface="Symbol" panose="05050102010706020507" pitchFamily="18" charset="2"/>
              </a:rPr>
              <a:t> de batch y </a:t>
            </a:r>
            <a:r>
              <a:rPr lang="en-US" dirty="0" err="1">
                <a:sym typeface="Symbol" panose="05050102010706020507" pitchFamily="18" charset="2"/>
              </a:rPr>
              <a:t>computa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gradiente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La </a:t>
            </a:r>
            <a:r>
              <a:rPr lang="en-US" dirty="0" err="1">
                <a:sym typeface="Wingdings" panose="05000000000000000000" pitchFamily="2" charset="2"/>
              </a:rPr>
              <a:t>ventaja</a:t>
            </a:r>
            <a:r>
              <a:rPr lang="en-US" dirty="0">
                <a:sym typeface="Wingdings" panose="05000000000000000000" pitchFamily="2" charset="2"/>
              </a:rPr>
              <a:t> es un </a:t>
            </a:r>
            <a:r>
              <a:rPr lang="en-US" dirty="0" err="1">
                <a:sym typeface="Wingdings" panose="05000000000000000000" pitchFamily="2" charset="2"/>
              </a:rPr>
              <a:t>incremento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desempeño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más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usando</a:t>
            </a:r>
            <a:r>
              <a:rPr lang="en-US" dirty="0">
                <a:sym typeface="Wingdings" panose="05000000000000000000" pitchFamily="2" charset="2"/>
              </a:rPr>
              <a:t> GPUs)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Es </a:t>
            </a:r>
            <a:r>
              <a:rPr lang="en-US" dirty="0" err="1">
                <a:sym typeface="Wingdings" panose="05000000000000000000" pitchFamily="2" charset="2"/>
              </a:rPr>
              <a:t>menos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erratico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progreso</a:t>
            </a:r>
            <a:r>
              <a:rPr lang="en-US" dirty="0">
                <a:sym typeface="Wingdings" panose="05000000000000000000" pitchFamily="2" charset="2"/>
              </a:rPr>
              <a:t> que el SGD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 </a:t>
            </a:r>
            <a:r>
              <a:rPr lang="en-US" dirty="0" err="1">
                <a:sym typeface="Wingdings" panose="05000000000000000000" pitchFamily="2" charset="2"/>
              </a:rPr>
              <a:t>acerca</a:t>
            </a:r>
            <a:r>
              <a:rPr lang="en-US" dirty="0">
                <a:sym typeface="Wingdings" panose="05000000000000000000" pitchFamily="2" charset="2"/>
              </a:rPr>
              <a:t> un </a:t>
            </a:r>
            <a:r>
              <a:rPr lang="en-US" dirty="0" err="1">
                <a:sym typeface="Wingdings" panose="05000000000000000000" pitchFamily="2" charset="2"/>
              </a:rPr>
              <a:t>poco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más</a:t>
            </a:r>
            <a:r>
              <a:rPr lang="en-US" dirty="0">
                <a:sym typeface="Wingdings" panose="05000000000000000000" pitchFamily="2" charset="2"/>
              </a:rPr>
              <a:t> al </a:t>
            </a:r>
            <a:r>
              <a:rPr lang="en-US" dirty="0" err="1">
                <a:sym typeface="Wingdings" panose="05000000000000000000" pitchFamily="2" charset="2"/>
              </a:rPr>
              <a:t>mínimo</a:t>
            </a:r>
            <a:r>
              <a:rPr lang="en-US" dirty="0">
                <a:sym typeface="Wingdings" panose="05000000000000000000" pitchFamily="2" charset="2"/>
              </a:rPr>
              <a:t> que el SGD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 le </a:t>
            </a:r>
            <a:r>
              <a:rPr lang="en-US" dirty="0" err="1">
                <a:sym typeface="Wingdings" panose="05000000000000000000" pitchFamily="2" charset="2"/>
              </a:rPr>
              <a:t>hace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más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dificil</a:t>
            </a:r>
            <a:r>
              <a:rPr lang="en-US" dirty="0">
                <a:sym typeface="Wingdings" panose="05000000000000000000" pitchFamily="2" charset="2"/>
              </a:rPr>
              <a:t> escaper del </a:t>
            </a:r>
            <a:r>
              <a:rPr lang="en-US" dirty="0" err="1">
                <a:sym typeface="Wingdings" panose="05000000000000000000" pitchFamily="2" charset="2"/>
              </a:rPr>
              <a:t>mínimo</a:t>
            </a:r>
            <a:r>
              <a:rPr lang="en-US" dirty="0">
                <a:sym typeface="Wingdings" panose="05000000000000000000" pitchFamily="2" charset="2"/>
              </a:rPr>
              <a:t> local</a:t>
            </a:r>
          </a:p>
          <a:p>
            <a:r>
              <a:rPr lang="en-US" dirty="0" err="1">
                <a:sym typeface="Wingdings" panose="05000000000000000000" pitchFamily="2" charset="2"/>
              </a:rPr>
              <a:t>Comparación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algoritmos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B195E-EB7F-42EB-A413-FDAEBFFA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721" y="2717047"/>
            <a:ext cx="4391852" cy="2412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38F92F-0405-4AB7-980F-70F219105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12" y="4473969"/>
            <a:ext cx="6908524" cy="182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2984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Regresión Polinomial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Si la data es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compleja</a:t>
            </a:r>
            <a:r>
              <a:rPr lang="en-US" dirty="0">
                <a:sym typeface="Symbol" panose="05050102010706020507" pitchFamily="18" charset="2"/>
              </a:rPr>
              <a:t> que una </a:t>
            </a:r>
            <a:r>
              <a:rPr lang="en-US" dirty="0" err="1">
                <a:sym typeface="Symbol" panose="05050102010706020507" pitchFamily="18" charset="2"/>
              </a:rPr>
              <a:t>línea</a:t>
            </a:r>
            <a:r>
              <a:rPr lang="en-US" dirty="0">
                <a:sym typeface="Symbol" panose="05050102010706020507" pitchFamily="18" charset="2"/>
              </a:rPr>
              <a:t> recta </a:t>
            </a:r>
            <a:r>
              <a:rPr lang="en-US" dirty="0" err="1">
                <a:sym typeface="Symbol" panose="05050102010706020507" pitchFamily="18" charset="2"/>
              </a:rPr>
              <a:t>aún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usar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regresión</a:t>
            </a:r>
            <a:r>
              <a:rPr lang="en-US" dirty="0">
                <a:sym typeface="Symbol" panose="05050102010706020507" pitchFamily="18" charset="2"/>
              </a:rPr>
              <a:t> lineal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Elevando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valores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potencia</a:t>
            </a:r>
            <a:r>
              <a:rPr lang="en-US" dirty="0">
                <a:sym typeface="Symbol" panose="05050102010706020507" pitchFamily="18" charset="2"/>
              </a:rPr>
              <a:t> y hacienda </a:t>
            </a:r>
            <a:r>
              <a:rPr lang="en-US" dirty="0" err="1">
                <a:sym typeface="Symbol" panose="05050102010706020507" pitchFamily="18" charset="2"/>
              </a:rPr>
              <a:t>regresión</a:t>
            </a:r>
            <a:r>
              <a:rPr lang="en-US" dirty="0">
                <a:sym typeface="Symbol" panose="05050102010706020507" pitchFamily="18" charset="2"/>
              </a:rPr>
              <a:t> lineal</a:t>
            </a:r>
          </a:p>
          <a:p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. </a:t>
            </a:r>
            <a:r>
              <a:rPr lang="en-US" dirty="0" err="1">
                <a:sym typeface="Symbol" panose="05050102010706020507" pitchFamily="18" charset="2"/>
              </a:rPr>
              <a:t>Generamos</a:t>
            </a:r>
            <a:r>
              <a:rPr lang="en-US" dirty="0">
                <a:sym typeface="Symbol" panose="05050102010706020507" pitchFamily="18" charset="2"/>
              </a:rPr>
              <a:t> data no lineal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Como una </a:t>
            </a:r>
            <a:r>
              <a:rPr lang="en-US" dirty="0" err="1">
                <a:sym typeface="Symbol" panose="05050102010706020507" pitchFamily="18" charset="2"/>
              </a:rPr>
              <a:t>línea</a:t>
            </a:r>
            <a:r>
              <a:rPr lang="en-US" dirty="0">
                <a:sym typeface="Symbol" panose="05050102010706020507" pitchFamily="18" charset="2"/>
              </a:rPr>
              <a:t> recta no </a:t>
            </a:r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fit </a:t>
            </a:r>
            <a:r>
              <a:rPr lang="en-US" dirty="0" err="1">
                <a:sym typeface="Symbol" panose="05050102010706020507" pitchFamily="18" charset="2"/>
              </a:rPr>
              <a:t>usaremos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polinomo</a:t>
            </a:r>
            <a:r>
              <a:rPr lang="en-US" dirty="0">
                <a:sym typeface="Symbol" panose="05050102010706020507" pitchFamily="18" charset="2"/>
              </a:rPr>
              <a:t> (2)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Ahora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utilizaremos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regresión</a:t>
            </a:r>
            <a:r>
              <a:rPr lang="en-US" dirty="0">
                <a:sym typeface="Symbol" panose="05050102010706020507" pitchFamily="18" charset="2"/>
              </a:rPr>
              <a:t> lineal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544CF-B8D7-4713-9D97-4EBCA4BBC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17" y="2776165"/>
            <a:ext cx="4438650" cy="85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2FEDF-2427-4012-8155-6810CE0C8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278" y="2162579"/>
            <a:ext cx="2743200" cy="1738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8102C5-ABC3-4F26-BED2-5D8A08DD3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30" y="4005718"/>
            <a:ext cx="5548375" cy="1380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B23BD-153E-48AB-8CA5-0FAE6045C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17" y="5702611"/>
            <a:ext cx="5400675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710724-47AB-4B00-A776-A9A4EEFD4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678" y="4005718"/>
            <a:ext cx="4293704" cy="276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60109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Regresión Polinomial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Si </a:t>
            </a:r>
            <a:r>
              <a:rPr lang="en-US" dirty="0" err="1">
                <a:sym typeface="Symbol" panose="05050102010706020507" pitchFamily="18" charset="2"/>
              </a:rPr>
              <a:t>nos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damos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cuenta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original es: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y = 0.5 +x^2 + x + 2 + </a:t>
            </a:r>
            <a:r>
              <a:rPr lang="en-US" dirty="0" err="1">
                <a:sym typeface="Symbol" panose="05050102010706020507" pitchFamily="18" charset="2"/>
              </a:rPr>
              <a:t>ruido_gausiano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predijo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y = 0.56x1^2 + 0.933X1 + 1.781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Tener </a:t>
            </a:r>
            <a:r>
              <a:rPr lang="en-US" dirty="0" err="1">
                <a:sym typeface="Symbol" panose="05050102010706020507" pitchFamily="18" charset="2"/>
              </a:rPr>
              <a:t>cuidado</a:t>
            </a:r>
            <a:r>
              <a:rPr lang="en-US" dirty="0">
                <a:sym typeface="Symbol" panose="05050102010706020507" pitchFamily="18" charset="2"/>
              </a:rPr>
              <a:t> con </a:t>
            </a:r>
            <a:r>
              <a:rPr lang="en-US" dirty="0" err="1">
                <a:sym typeface="Symbol" panose="05050102010706020507" pitchFamily="18" charset="2"/>
              </a:rPr>
              <a:t>PolynomialFeatures</a:t>
            </a:r>
            <a:r>
              <a:rPr lang="en-US" dirty="0">
                <a:sym typeface="Symbol" panose="05050102010706020507" pitchFamily="18" charset="2"/>
              </a:rPr>
              <a:t>(degree=d)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Las </a:t>
            </a:r>
            <a:r>
              <a:rPr lang="en-US" dirty="0" err="1">
                <a:sym typeface="Symbol" panose="05050102010706020507" pitchFamily="18" charset="2"/>
              </a:rPr>
              <a:t>caracteristicas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calculadas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serán</a:t>
            </a:r>
            <a:r>
              <a:rPr lang="en-US" dirty="0">
                <a:sym typeface="Symbol" panose="05050102010706020507" pitchFamily="18" charset="2"/>
              </a:rPr>
              <a:t> (n + d)!/</a:t>
            </a:r>
            <a:r>
              <a:rPr lang="en-US" dirty="0" err="1">
                <a:sym typeface="Symbol" panose="05050102010706020507" pitchFamily="18" charset="2"/>
              </a:rPr>
              <a:t>d!n</a:t>
            </a:r>
            <a:r>
              <a:rPr lang="en-US" dirty="0">
                <a:sym typeface="Symbol" panose="05050102010706020507" pitchFamily="18" charset="2"/>
              </a:rPr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544CF-B8D7-4713-9D97-4EBCA4BBC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00"/>
          <a:stretch/>
        </p:blipFill>
        <p:spPr>
          <a:xfrm>
            <a:off x="5056412" y="1960813"/>
            <a:ext cx="4438650" cy="360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B23BD-153E-48AB-8CA5-0FAE6045C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14" b="14009"/>
          <a:stretch/>
        </p:blipFill>
        <p:spPr>
          <a:xfrm>
            <a:off x="4301855" y="2810318"/>
            <a:ext cx="5400675" cy="20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799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Curvas de Aprendizaje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Al </a:t>
            </a:r>
            <a:r>
              <a:rPr lang="en-US" dirty="0" err="1">
                <a:sym typeface="Symbol" panose="05050102010706020507" pitchFamily="18" charset="2"/>
              </a:rPr>
              <a:t>tomar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caracteristicas</a:t>
            </a:r>
            <a:r>
              <a:rPr lang="en-US" dirty="0">
                <a:sym typeface="Symbol" panose="05050102010706020507" pitchFamily="18" charset="2"/>
              </a:rPr>
              <a:t> hara major fit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data de training</a:t>
            </a:r>
          </a:p>
          <a:p>
            <a:r>
              <a:rPr lang="en-US" dirty="0" err="1">
                <a:sym typeface="Symbol" panose="05050102010706020507" pitchFamily="18" charset="2"/>
              </a:rPr>
              <a:t>Notar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grado</a:t>
            </a:r>
            <a:r>
              <a:rPr lang="en-US" dirty="0">
                <a:sym typeface="Symbol" panose="05050102010706020507" pitchFamily="18" charset="2"/>
              </a:rPr>
              <a:t> 300 </a:t>
            </a:r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major fit que 1 y 2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Sin embargo el de 300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overfitting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Tambien el </a:t>
            </a:r>
            <a:r>
              <a:rPr lang="en-US" dirty="0" err="1">
                <a:sym typeface="Symbol" panose="05050102010706020507" pitchFamily="18" charset="2"/>
              </a:rPr>
              <a:t>grado</a:t>
            </a:r>
            <a:r>
              <a:rPr lang="en-US" dirty="0">
                <a:sym typeface="Symbol" panose="05050102010706020507" pitchFamily="18" charset="2"/>
              </a:rPr>
              <a:t> 1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underfitting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Generalizamos</a:t>
            </a:r>
            <a:r>
              <a:rPr lang="en-US" dirty="0">
                <a:sym typeface="Symbol" panose="05050102010706020507" pitchFamily="18" charset="2"/>
              </a:rPr>
              <a:t> major con </a:t>
            </a:r>
            <a:r>
              <a:rPr lang="en-US" dirty="0" err="1">
                <a:sym typeface="Symbol" panose="05050102010706020507" pitchFamily="18" charset="2"/>
              </a:rPr>
              <a:t>grado</a:t>
            </a:r>
            <a:r>
              <a:rPr lang="en-US" dirty="0">
                <a:sym typeface="Symbol" panose="05050102010706020507" pitchFamily="18" charset="2"/>
              </a:rPr>
              <a:t> 2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¿Como saber que </a:t>
            </a:r>
            <a:r>
              <a:rPr lang="en-US" dirty="0" err="1">
                <a:sym typeface="Symbol" panose="05050102010706020507" pitchFamily="18" charset="2"/>
              </a:rPr>
              <a:t>grado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no la </a:t>
            </a:r>
            <a:r>
              <a:rPr lang="en-US" dirty="0" err="1">
                <a:sym typeface="Symbol" panose="05050102010706020507" pitchFamily="18" charset="2"/>
              </a:rPr>
              <a:t>sabemos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Cross validation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Curvas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aprendizaje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Graficos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desempeño</a:t>
            </a:r>
            <a:r>
              <a:rPr lang="en-US" dirty="0">
                <a:sym typeface="Symbol" panose="05050102010706020507" pitchFamily="18" charset="2"/>
              </a:rPr>
              <a:t> del LR </a:t>
            </a:r>
            <a:r>
              <a:rPr lang="en-US" dirty="0" err="1">
                <a:sym typeface="Symbol" panose="05050102010706020507" pitchFamily="18" charset="2"/>
              </a:rPr>
              <a:t>funcion</a:t>
            </a:r>
            <a:r>
              <a:rPr lang="en-US" dirty="0">
                <a:sym typeface="Symbol" panose="05050102010706020507" pitchFamily="18" charset="2"/>
              </a:rPr>
              <a:t> del training set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entrena</a:t>
            </a:r>
            <a:r>
              <a:rPr lang="en-US" dirty="0">
                <a:sym typeface="Symbol" panose="05050102010706020507" pitchFamily="18" charset="2"/>
              </a:rPr>
              <a:t> con subsets del training set </a:t>
            </a:r>
            <a:r>
              <a:rPr lang="en-US" dirty="0" err="1">
                <a:sym typeface="Symbol" panose="05050102010706020507" pitchFamily="18" charset="2"/>
              </a:rPr>
              <a:t>muchas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veces</a:t>
            </a:r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3326138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Curvas de Aprendizaje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Implementación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curvas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aprendizaje</a:t>
            </a:r>
            <a:r>
              <a:rPr lang="en-US" dirty="0">
                <a:sym typeface="Symbol" panose="05050102010706020507" pitchFamily="18" charset="2"/>
              </a:rPr>
              <a:t> con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 learn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underfitting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training: no </a:t>
            </a:r>
            <a:r>
              <a:rPr lang="en-US" dirty="0" err="1">
                <a:sym typeface="Symbol" panose="05050102010706020507" pitchFamily="18" charset="2"/>
              </a:rPr>
              <a:t>generaliza</a:t>
            </a:r>
            <a:r>
              <a:rPr lang="en-US" dirty="0">
                <a:sym typeface="Symbol" panose="05050102010706020507" pitchFamily="18" charset="2"/>
              </a:rPr>
              <a:t> la data por el </a:t>
            </a:r>
            <a:r>
              <a:rPr lang="en-US" dirty="0" err="1">
                <a:sym typeface="Symbol" panose="05050102010706020507" pitchFamily="18" charset="2"/>
              </a:rPr>
              <a:t>ruido</a:t>
            </a:r>
            <a:r>
              <a:rPr lang="en-US" dirty="0">
                <a:sym typeface="Symbol" panose="05050102010706020507" pitchFamily="18" charset="2"/>
              </a:rPr>
              <a:t> y que no es lineal y </a:t>
            </a:r>
            <a:r>
              <a:rPr lang="en-US" dirty="0" err="1">
                <a:sym typeface="Symbol" panose="05050102010706020507" pitchFamily="18" charset="2"/>
              </a:rPr>
              <a:t>llega</a:t>
            </a:r>
            <a:r>
              <a:rPr lang="en-US" dirty="0">
                <a:sym typeface="Symbol" panose="05050102010706020507" pitchFamily="18" charset="2"/>
              </a:rPr>
              <a:t> a un plateau u </a:t>
            </a:r>
            <a:r>
              <a:rPr lang="en-US" dirty="0" err="1">
                <a:sym typeface="Symbol" panose="05050102010706020507" pitchFamily="18" charset="2"/>
              </a:rPr>
              <a:t>hombro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test set: es </a:t>
            </a:r>
            <a:r>
              <a:rPr lang="en-US" dirty="0" err="1">
                <a:sym typeface="Symbol" panose="05050102010706020507" pitchFamily="18" charset="2"/>
              </a:rPr>
              <a:t>incapaz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generalizar</a:t>
            </a:r>
            <a:r>
              <a:rPr lang="en-US" dirty="0">
                <a:sym typeface="Symbol" panose="05050102010706020507" pitchFamily="18" charset="2"/>
              </a:rPr>
              <a:t> la data y el error es </a:t>
            </a:r>
            <a:r>
              <a:rPr lang="en-US" dirty="0" err="1">
                <a:sym typeface="Symbol" panose="05050102010706020507" pitchFamily="18" charset="2"/>
              </a:rPr>
              <a:t>muy</a:t>
            </a:r>
            <a:r>
              <a:rPr lang="en-US" dirty="0">
                <a:sym typeface="Symbol" panose="05050102010706020507" pitchFamily="18" charset="2"/>
              </a:rPr>
              <a:t> alto, </a:t>
            </a:r>
            <a:r>
              <a:rPr lang="en-US" dirty="0" err="1">
                <a:sym typeface="Symbol" panose="05050102010706020507" pitchFamily="18" charset="2"/>
              </a:rPr>
              <a:t>llega</a:t>
            </a:r>
            <a:r>
              <a:rPr lang="en-US" dirty="0">
                <a:sym typeface="Symbol" panose="05050102010706020507" pitchFamily="18" charset="2"/>
              </a:rPr>
              <a:t> a un plateau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6B3CF-0AA9-4B26-AB2E-137E5CD0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44" y="1872845"/>
            <a:ext cx="5780018" cy="2576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267A0-52CC-45AC-B438-55A8404A5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4" y="4449210"/>
            <a:ext cx="2531165" cy="401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3A875B-8C01-4AC9-B2CA-41AAB2E53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678" y="1898093"/>
            <a:ext cx="4763704" cy="306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66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Economía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Decisiones basado en paga máxima</a:t>
            </a:r>
          </a:p>
          <a:p>
            <a:r>
              <a:rPr lang="es-PA" dirty="0"/>
              <a:t>Cuando otros no siguen en juego</a:t>
            </a:r>
          </a:p>
          <a:p>
            <a:r>
              <a:rPr lang="es-PA" dirty="0"/>
              <a:t>Pagas en un futuro lejano</a:t>
            </a:r>
          </a:p>
          <a:p>
            <a:endParaRPr lang="es-PA" dirty="0"/>
          </a:p>
          <a:p>
            <a:r>
              <a:rPr lang="es-PA" dirty="0"/>
              <a:t>Teoría de la decisión</a:t>
            </a:r>
          </a:p>
          <a:p>
            <a:pPr lvl="1"/>
            <a:r>
              <a:rPr lang="es-PA" dirty="0"/>
              <a:t>Combina probabilidad con teoría de </a:t>
            </a:r>
            <a:r>
              <a:rPr lang="es-PA" dirty="0" err="1"/>
              <a:t>utildad</a:t>
            </a:r>
            <a:endParaRPr lang="es-PA" dirty="0"/>
          </a:p>
          <a:p>
            <a:pPr lvl="1"/>
            <a:r>
              <a:rPr lang="es-PA" dirty="0"/>
              <a:t>Toma de decisiones económicas</a:t>
            </a:r>
          </a:p>
          <a:p>
            <a:pPr lvl="1"/>
            <a:r>
              <a:rPr lang="es-PA" dirty="0"/>
              <a:t>Pequeños mercados son tratados como juego</a:t>
            </a:r>
          </a:p>
          <a:p>
            <a:r>
              <a:rPr lang="es-PA" dirty="0"/>
              <a:t>Teoría de Juegos</a:t>
            </a:r>
          </a:p>
          <a:p>
            <a:pPr lvl="1"/>
            <a:r>
              <a:rPr lang="es-PA" dirty="0"/>
              <a:t>Von </a:t>
            </a:r>
            <a:r>
              <a:rPr lang="es-PA" dirty="0" err="1"/>
              <a:t>Newmann</a:t>
            </a:r>
            <a:r>
              <a:rPr lang="es-PA" dirty="0"/>
              <a:t> &amp; </a:t>
            </a:r>
            <a:r>
              <a:rPr lang="es-PA" dirty="0" err="1"/>
              <a:t>Morgenstern</a:t>
            </a:r>
            <a:endParaRPr lang="es-PA" dirty="0"/>
          </a:p>
          <a:p>
            <a:pPr lvl="1"/>
            <a:r>
              <a:rPr lang="es-PA" dirty="0"/>
              <a:t>Puede aparecer un agente que </a:t>
            </a:r>
            <a:r>
              <a:rPr lang="es-PA" dirty="0" err="1"/>
              <a:t>adpote</a:t>
            </a:r>
            <a:r>
              <a:rPr lang="es-PA" dirty="0"/>
              <a:t> políticas racionales</a:t>
            </a:r>
          </a:p>
        </p:txBody>
      </p:sp>
    </p:spTree>
    <p:extLst>
      <p:ext uri="{BB962C8B-B14F-4D97-AF65-F5344CB8AC3E}">
        <p14:creationId xmlns:p14="http://schemas.microsoft.com/office/powerpoint/2010/main" val="353181148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Curvas de Aprendizaje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Curva</a:t>
            </a:r>
            <a:r>
              <a:rPr lang="en-US" dirty="0">
                <a:sym typeface="Symbol" panose="05050102010706020507" pitchFamily="18" charset="2"/>
              </a:rPr>
              <a:t> para una </a:t>
            </a:r>
            <a:r>
              <a:rPr lang="en-US" dirty="0" err="1">
                <a:sym typeface="Symbol" panose="05050102010706020507" pitchFamily="18" charset="2"/>
              </a:rPr>
              <a:t>implementación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grado</a:t>
            </a:r>
            <a:r>
              <a:rPr lang="en-US" dirty="0">
                <a:sym typeface="Symbol" panose="05050102010706020507" pitchFamily="18" charset="2"/>
              </a:rPr>
              <a:t> 10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El error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training es </a:t>
            </a:r>
            <a:r>
              <a:rPr lang="en-US" dirty="0" err="1">
                <a:sym typeface="Symbol" panose="05050102010706020507" pitchFamily="18" charset="2"/>
              </a:rPr>
              <a:t>menor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regresion</a:t>
            </a:r>
            <a:r>
              <a:rPr lang="en-US" dirty="0">
                <a:sym typeface="Symbol" panose="05050102010706020507" pitchFamily="18" charset="2"/>
              </a:rPr>
              <a:t> lineal</a:t>
            </a:r>
          </a:p>
          <a:p>
            <a:r>
              <a:rPr lang="en-US" dirty="0">
                <a:sym typeface="Symbol" panose="05050102010706020507" pitchFamily="18" charset="2"/>
              </a:rPr>
              <a:t>Hay un </a:t>
            </a:r>
            <a:r>
              <a:rPr lang="en-US" dirty="0" err="1">
                <a:sym typeface="Symbol" panose="05050102010706020507" pitchFamily="18" charset="2"/>
              </a:rPr>
              <a:t>espacio</a:t>
            </a:r>
            <a:r>
              <a:rPr lang="en-US" dirty="0">
                <a:sym typeface="Symbol" panose="05050102010706020507" pitchFamily="18" charset="2"/>
              </a:rPr>
              <a:t> entre </a:t>
            </a:r>
            <a:r>
              <a:rPr lang="en-US" dirty="0" err="1">
                <a:sym typeface="Symbol" panose="05050102010706020507" pitchFamily="18" charset="2"/>
              </a:rPr>
              <a:t>curvas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Lo </a:t>
            </a:r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poco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training que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test, hay overfitting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522D2-3FF4-4346-A5ED-36E6EAB2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28" y="1898094"/>
            <a:ext cx="5190089" cy="1319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FB227-221E-4D89-8AD5-ACDB031B1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663" y="771088"/>
            <a:ext cx="4451872" cy="28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72504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Curvas de Aprendizaje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Los </a:t>
            </a:r>
            <a:r>
              <a:rPr lang="en-US" dirty="0" err="1">
                <a:sym typeface="Symbol" panose="05050102010706020507" pitchFamily="18" charset="2"/>
              </a:rPr>
              <a:t>modelos</a:t>
            </a:r>
            <a:r>
              <a:rPr lang="en-US" dirty="0">
                <a:sym typeface="Symbol" panose="05050102010706020507" pitchFamily="18" charset="2"/>
              </a:rPr>
              <a:t> de machine learning se </a:t>
            </a:r>
            <a:r>
              <a:rPr lang="en-US" dirty="0" err="1">
                <a:sym typeface="Symbol" panose="05050102010706020507" pitchFamily="18" charset="2"/>
              </a:rPr>
              <a:t>pueden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expresar</a:t>
            </a:r>
            <a:r>
              <a:rPr lang="en-US" dirty="0">
                <a:sym typeface="Symbol" panose="05050102010706020507" pitchFamily="18" charset="2"/>
              </a:rPr>
              <a:t> por: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Bias: </a:t>
            </a:r>
            <a:r>
              <a:rPr lang="en-US" dirty="0" err="1">
                <a:sym typeface="Symbol" panose="05050102010706020507" pitchFamily="18" charset="2"/>
              </a:rPr>
              <a:t>errores</a:t>
            </a:r>
            <a:r>
              <a:rPr lang="en-US" dirty="0">
                <a:sym typeface="Symbol" panose="05050102010706020507" pitchFamily="18" charset="2"/>
              </a:rPr>
              <a:t> por </a:t>
            </a:r>
            <a:r>
              <a:rPr lang="en-US" dirty="0" err="1">
                <a:sym typeface="Symbol" panose="05050102010706020507" pitchFamily="18" charset="2"/>
              </a:rPr>
              <a:t>asumir</a:t>
            </a:r>
            <a:r>
              <a:rPr lang="en-US" dirty="0">
                <a:sym typeface="Symbol" panose="05050102010706020507" pitchFamily="18" charset="2"/>
              </a:rPr>
              <a:t> mal la data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cuadratico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asumimos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regresion</a:t>
            </a:r>
            <a:r>
              <a:rPr lang="en-US" dirty="0">
                <a:sym typeface="Symbol" panose="05050102010706020507" pitchFamily="18" charset="2"/>
              </a:rPr>
              <a:t> lineal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Varianza</a:t>
            </a:r>
            <a:r>
              <a:rPr lang="en-US" dirty="0">
                <a:sym typeface="Symbol" panose="05050102010706020507" pitchFamily="18" charset="2"/>
              </a:rPr>
              <a:t>: </a:t>
            </a:r>
            <a:r>
              <a:rPr lang="en-US" dirty="0" err="1">
                <a:sym typeface="Symbol" panose="05050102010706020507" pitchFamily="18" charset="2"/>
              </a:rPr>
              <a:t>sensitividad</a:t>
            </a:r>
            <a:r>
              <a:rPr lang="en-US" dirty="0">
                <a:sym typeface="Symbol" panose="05050102010706020507" pitchFamily="18" charset="2"/>
              </a:rPr>
              <a:t> a las </a:t>
            </a:r>
            <a:r>
              <a:rPr lang="en-US" dirty="0" err="1">
                <a:sym typeface="Symbol" panose="05050102010706020507" pitchFamily="18" charset="2"/>
              </a:rPr>
              <a:t>variaciones</a:t>
            </a:r>
            <a:r>
              <a:rPr lang="en-US" dirty="0">
                <a:sym typeface="Symbol" panose="05050102010706020507" pitchFamily="18" charset="2"/>
              </a:rPr>
              <a:t> del training set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Un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complejo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alta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varianza</a:t>
            </a:r>
            <a:r>
              <a:rPr lang="en-US" dirty="0">
                <a:sym typeface="Symbol" panose="05050102010706020507" pitchFamily="18" charset="2"/>
              </a:rPr>
              <a:t> con overfitting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Error irreducible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Sin </a:t>
            </a:r>
            <a:r>
              <a:rPr lang="en-US" dirty="0" err="1">
                <a:sym typeface="Symbol" panose="05050102010706020507" pitchFamily="18" charset="2"/>
              </a:rPr>
              <a:t>ruido</a:t>
            </a:r>
            <a:r>
              <a:rPr lang="en-US" dirty="0">
                <a:sym typeface="Symbol" panose="05050102010706020507" pitchFamily="18" charset="2"/>
              </a:rPr>
              <a:t> a la data, se debe </a:t>
            </a:r>
            <a:r>
              <a:rPr lang="en-US" dirty="0" err="1">
                <a:sym typeface="Symbol" panose="05050102010706020507" pitchFamily="18" charset="2"/>
              </a:rPr>
              <a:t>limpiar</a:t>
            </a:r>
            <a:r>
              <a:rPr lang="en-US" dirty="0">
                <a:sym typeface="Symbol" panose="05050102010706020507" pitchFamily="18" charset="2"/>
              </a:rPr>
              <a:t> el dataset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Sensores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Outliers</a:t>
            </a:r>
          </a:p>
        </p:txBody>
      </p:sp>
      <p:pic>
        <p:nvPicPr>
          <p:cNvPr id="8196" name="Picture 4" descr="The Bias-Variance Tradeoff. In this post, we will explain the… | by Giorgos  Papachristoudis | Towards Data Science">
            <a:extLst>
              <a:ext uri="{FF2B5EF4-FFF2-40B4-BE49-F238E27FC236}">
                <a16:creationId xmlns:a16="http://schemas.microsoft.com/office/drawing/2014/main" id="{722101DA-4AF9-4083-8B7E-02EE56069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368" y="2213113"/>
            <a:ext cx="4753253" cy="344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23579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Modelos</a:t>
            </a:r>
            <a:r>
              <a:rPr lang="es-PA" sz="3600" dirty="0"/>
              <a:t> Lineales Regularizados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Ya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vimos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regularizar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ayuda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prevenir</a:t>
            </a:r>
            <a:r>
              <a:rPr lang="en-US" dirty="0">
                <a:sym typeface="Symbol" panose="05050102010706020507" pitchFamily="18" charset="2"/>
              </a:rPr>
              <a:t> overfitting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Reduciendo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grados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polinomio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prevenimos</a:t>
            </a:r>
            <a:r>
              <a:rPr lang="en-US" dirty="0">
                <a:sym typeface="Symbol" panose="05050102010706020507" pitchFamily="18" charset="2"/>
              </a:rPr>
              <a:t> overfitting</a:t>
            </a:r>
          </a:p>
          <a:p>
            <a:r>
              <a:rPr lang="en-US" dirty="0" err="1">
                <a:sym typeface="Symbol" panose="05050102010706020507" pitchFamily="18" charset="2"/>
              </a:rPr>
              <a:t>Regresion</a:t>
            </a:r>
            <a:r>
              <a:rPr lang="en-US" dirty="0">
                <a:sym typeface="Symbol" panose="05050102010706020507" pitchFamily="18" charset="2"/>
              </a:rPr>
              <a:t> Ridge (</a:t>
            </a:r>
            <a:r>
              <a:rPr lang="en-US" dirty="0" err="1">
                <a:sym typeface="Symbol" panose="05050102010706020507" pitchFamily="18" charset="2"/>
              </a:rPr>
              <a:t>Regularización</a:t>
            </a:r>
            <a:r>
              <a:rPr lang="en-US" dirty="0">
                <a:sym typeface="Symbol" panose="05050102010706020507" pitchFamily="18" charset="2"/>
              </a:rPr>
              <a:t> de Tikhonov)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Añade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término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regularización</a:t>
            </a:r>
            <a:r>
              <a:rPr lang="en-US" dirty="0">
                <a:sym typeface="Symbol" panose="05050102010706020507" pitchFamily="18" charset="2"/>
              </a:rPr>
              <a:t> a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fit a la data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Mantiene</a:t>
            </a:r>
            <a:r>
              <a:rPr lang="en-US" dirty="0">
                <a:sym typeface="Symbol" panose="05050102010706020507" pitchFamily="18" charset="2"/>
              </a:rPr>
              <a:t> los pesos </a:t>
            </a:r>
            <a:r>
              <a:rPr lang="en-US" dirty="0" err="1">
                <a:sym typeface="Symbol" panose="05050102010706020507" pitchFamily="18" charset="2"/>
              </a:rPr>
              <a:t>bajos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SOLO AÑADIMOS ESTE TERMINO EN EL TRAINING!!!! NUNCA EN TEST</a:t>
            </a:r>
          </a:p>
          <a:p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Regresion</a:t>
            </a:r>
            <a:r>
              <a:rPr lang="en-US" dirty="0">
                <a:sym typeface="Symbol" panose="05050102010706020507" pitchFamily="18" charset="2"/>
              </a:rPr>
              <a:t> Ridge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empieza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1, 0 no es </a:t>
            </a:r>
            <a:r>
              <a:rPr lang="en-US" dirty="0" err="1">
                <a:sym typeface="Symbol" panose="05050102010706020507" pitchFamily="18" charset="2"/>
              </a:rPr>
              <a:t>regularizado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Si w son los </a:t>
            </a:r>
            <a:r>
              <a:rPr lang="en-US" dirty="0" err="1">
                <a:sym typeface="Symbol" panose="05050102010706020507" pitchFamily="18" charset="2"/>
              </a:rPr>
              <a:t>vectores</a:t>
            </a:r>
            <a:r>
              <a:rPr lang="en-US" dirty="0">
                <a:sym typeface="Symbol" panose="05050102010706020507" pitchFamily="18" charset="2"/>
              </a:rPr>
              <a:t>  </a:t>
            </a:r>
            <a:r>
              <a:rPr lang="en-US" dirty="0" err="1">
                <a:sym typeface="Symbol" panose="05050102010706020507" pitchFamily="18" charset="2"/>
              </a:rPr>
              <a:t>entonces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terminio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regularización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igual</a:t>
            </a:r>
            <a:r>
              <a:rPr lang="en-US" dirty="0">
                <a:sym typeface="Symbol" panose="05050102010706020507" pitchFamily="18" charset="2"/>
              </a:rPr>
              <a:t> a  ½ L2 norm o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6BF53-C4A7-4D45-8E3F-FC94A57D2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369" y="2743407"/>
            <a:ext cx="895350" cy="390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A431B1-27D1-4671-B9AB-3F52630D9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105" y="4215006"/>
            <a:ext cx="2300701" cy="528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64538A-1874-4D2A-8AD0-00D2AA90C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879" y="5108091"/>
            <a:ext cx="10668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8321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Modelos</a:t>
            </a:r>
            <a:r>
              <a:rPr lang="es-PA" sz="3600" dirty="0"/>
              <a:t> Lineales Regularizados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Ejemplos</a:t>
            </a:r>
            <a:r>
              <a:rPr lang="en-US" dirty="0">
                <a:sym typeface="Symbol" panose="05050102010706020507" pitchFamily="18" charset="2"/>
              </a:rPr>
              <a:t> de ridge regression</a:t>
            </a:r>
          </a:p>
          <a:p>
            <a:r>
              <a:rPr lang="en-US" dirty="0" err="1">
                <a:sym typeface="Symbol" panose="05050102010706020507" pitchFamily="18" charset="2"/>
              </a:rPr>
              <a:t>Izquierda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Ridge con </a:t>
            </a:r>
            <a:r>
              <a:rPr lang="en-US" dirty="0" err="1">
                <a:sym typeface="Symbol" panose="05050102010706020507" pitchFamily="18" charset="2"/>
              </a:rPr>
              <a:t>poco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ajuste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tiende</a:t>
            </a:r>
            <a:r>
              <a:rPr lang="en-US" dirty="0">
                <a:sym typeface="Symbol" panose="05050102010706020507" pitchFamily="18" charset="2"/>
              </a:rPr>
              <a:t> a regression lineal</a:t>
            </a:r>
          </a:p>
          <a:p>
            <a:r>
              <a:rPr lang="en-US" dirty="0" err="1">
                <a:sym typeface="Symbol" panose="05050102010706020507" pitchFamily="18" charset="2"/>
              </a:rPr>
              <a:t>Derecha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expande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PolynomialFeatures</a:t>
            </a:r>
            <a:r>
              <a:rPr lang="en-US" dirty="0">
                <a:sym typeface="Symbol" panose="05050102010706020507" pitchFamily="18" charset="2"/>
              </a:rPr>
              <a:t>(degree=10)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StandardScaler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Ridge</a:t>
            </a:r>
          </a:p>
          <a:p>
            <a:r>
              <a:rPr lang="en-US" dirty="0" err="1">
                <a:sym typeface="Symbol" panose="05050102010706020507" pitchFamily="18" charset="2"/>
              </a:rPr>
              <a:t>Notar</a:t>
            </a:r>
            <a:r>
              <a:rPr lang="en-US" dirty="0">
                <a:sym typeface="Symbol" panose="05050102010706020507" pitchFamily="18" charset="2"/>
              </a:rPr>
              <a:t> que al </a:t>
            </a:r>
            <a:r>
              <a:rPr lang="en-US" dirty="0" err="1">
                <a:sym typeface="Symbol" panose="05050102010706020507" pitchFamily="18" charset="2"/>
              </a:rPr>
              <a:t>incrementar</a:t>
            </a:r>
            <a:r>
              <a:rPr lang="en-US" dirty="0">
                <a:sym typeface="Symbol" panose="05050102010706020507" pitchFamily="18" charset="2"/>
              </a:rPr>
              <a:t> alfa </a:t>
            </a:r>
            <a:r>
              <a:rPr lang="en-US" dirty="0" err="1">
                <a:sym typeface="Symbol" panose="05050102010706020507" pitchFamily="18" charset="2"/>
              </a:rPr>
              <a:t>tiende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aplanarse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r>
              <a:rPr lang="en-US" dirty="0">
                <a:sym typeface="Symbol" panose="05050102010706020507" pitchFamily="18" charset="2"/>
              </a:rPr>
              <a:t> Ridge con </a:t>
            </a:r>
            <a:r>
              <a:rPr lang="en-US" dirty="0" err="1">
                <a:sym typeface="Symbol" panose="05050102010706020507" pitchFamily="18" charset="2"/>
              </a:rPr>
              <a:t>regresion</a:t>
            </a:r>
            <a:r>
              <a:rPr lang="en-US" dirty="0">
                <a:sym typeface="Symbol" panose="05050102010706020507" pitchFamily="18" charset="2"/>
              </a:rPr>
              <a:t> lineal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Aplicando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ecuación</a:t>
            </a:r>
            <a:r>
              <a:rPr lang="en-US" dirty="0">
                <a:sym typeface="Symbol" panose="05050102010706020507" pitchFamily="18" charset="2"/>
              </a:rPr>
              <a:t> normal (</a:t>
            </a:r>
            <a:r>
              <a:rPr lang="en-US" dirty="0" err="1">
                <a:sym typeface="Symbol" panose="05050102010706020507" pitchFamily="18" charset="2"/>
              </a:rPr>
              <a:t>solucion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cerrada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GD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A1581-ACFA-45ED-ACA4-80BFF98C5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095" y="3530724"/>
            <a:ext cx="5438932" cy="2605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BFCFC-E3B7-4DB5-B2A7-77AC9D92F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7" y="6109802"/>
            <a:ext cx="24669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29365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Modelos</a:t>
            </a:r>
            <a:r>
              <a:rPr lang="es-PA" sz="3600" dirty="0"/>
              <a:t> Lineales Regularizados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Implementación</a:t>
            </a:r>
            <a:r>
              <a:rPr lang="en-US" dirty="0">
                <a:sym typeface="Symbol" panose="05050102010706020507" pitchFamily="18" charset="2"/>
              </a:rPr>
              <a:t> de Ridge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 learn y </a:t>
            </a:r>
            <a:r>
              <a:rPr lang="en-US" dirty="0" err="1">
                <a:sym typeface="Symbol" panose="05050102010706020507" pitchFamily="18" charset="2"/>
              </a:rPr>
              <a:t>utilizando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gradiente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estpcastico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667BE-0586-4EAC-8116-6F5FAC10D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17" y="1943100"/>
            <a:ext cx="4629150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946BF3-49D6-43B0-ABCF-A0B1685DF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99" y="1964676"/>
            <a:ext cx="382905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7751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Modelos</a:t>
            </a:r>
            <a:r>
              <a:rPr lang="es-PA" sz="3600" dirty="0"/>
              <a:t> Lineales Regularizados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Regresion</a:t>
            </a:r>
            <a:r>
              <a:rPr lang="en-US" dirty="0">
                <a:sym typeface="Symbol" panose="05050102010706020507" pitchFamily="18" charset="2"/>
              </a:rPr>
              <a:t> LASSO (Least Absolute Shrinkage and Selection Operator Regression)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Como Ridge </a:t>
            </a:r>
            <a:r>
              <a:rPr lang="en-US" dirty="0" err="1">
                <a:sym typeface="Symbol" panose="05050102010706020507" pitchFamily="18" charset="2"/>
              </a:rPr>
              <a:t>también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usa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norma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caso</a:t>
            </a:r>
            <a:r>
              <a:rPr lang="en-US" dirty="0">
                <a:sym typeface="Symbol" panose="05050102010706020507" pitchFamily="18" charset="2"/>
              </a:rPr>
              <a:t> la L1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es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Tiende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eleminar</a:t>
            </a:r>
            <a:r>
              <a:rPr lang="en-US" dirty="0">
                <a:sym typeface="Symbol" panose="05050102010706020507" pitchFamily="18" charset="2"/>
              </a:rPr>
              <a:t> pesos de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importantes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autoselección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ver</a:t>
            </a:r>
            <a:r>
              <a:rPr lang="en-US" dirty="0">
                <a:sym typeface="Symbol" panose="05050102010706020507" pitchFamily="18" charset="2"/>
              </a:rPr>
              <a:t> 1e-7)</a:t>
            </a: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Parece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cuadrática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202064-4EE7-49CA-8790-F0E073215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574" y="2265182"/>
            <a:ext cx="2600325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9392E-D5D0-46E7-85A3-A5EE3FD83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250" y="3073564"/>
            <a:ext cx="5449732" cy="26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25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Modelos</a:t>
            </a:r>
            <a:r>
              <a:rPr lang="es-PA" sz="3600" dirty="0"/>
              <a:t> Lineales Regularizados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Regresion</a:t>
            </a:r>
            <a:r>
              <a:rPr lang="en-US" dirty="0">
                <a:sym typeface="Symbol" panose="05050102010706020507" pitchFamily="18" charset="2"/>
              </a:rPr>
              <a:t> LASSO (Least Absolute Shrinkage and Selection Operator Regression)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Superior </a:t>
            </a:r>
            <a:r>
              <a:rPr lang="en-US" dirty="0" err="1">
                <a:sym typeface="Symbol" panose="05050102010706020507" pitchFamily="18" charset="2"/>
              </a:rPr>
              <a:t>izquierda</a:t>
            </a:r>
            <a:r>
              <a:rPr lang="en-US" dirty="0">
                <a:sym typeface="Symbol" panose="05050102010706020507" pitchFamily="18" charset="2"/>
              </a:rPr>
              <a:t> L1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Los </a:t>
            </a:r>
            <a:r>
              <a:rPr lang="en-US" dirty="0" err="1">
                <a:sym typeface="Symbol" panose="05050102010706020507" pitchFamily="18" charset="2"/>
              </a:rPr>
              <a:t>contornos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representan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pérdida</a:t>
            </a:r>
            <a:r>
              <a:rPr lang="en-US" dirty="0">
                <a:sym typeface="Symbol" panose="05050102010706020507" pitchFamily="18" charset="2"/>
              </a:rPr>
              <a:t> l1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Decae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linealmente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chocar</a:t>
            </a:r>
            <a:r>
              <a:rPr lang="en-US" dirty="0">
                <a:sym typeface="Symbol" panose="05050102010706020507" pitchFamily="18" charset="2"/>
              </a:rPr>
              <a:t> con los </a:t>
            </a:r>
            <a:r>
              <a:rPr lang="en-US" dirty="0" err="1">
                <a:sym typeface="Symbol" panose="05050102010706020507" pitchFamily="18" charset="2"/>
              </a:rPr>
              <a:t>ejes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>
                <a:sym typeface="Symbol" panose="05050102010706020507" pitchFamily="18" charset="2"/>
              </a:rPr>
              <a:t>2 </a:t>
            </a:r>
            <a:r>
              <a:rPr lang="en-US" dirty="0" err="1">
                <a:sym typeface="Symbol" panose="05050102010706020507" pitchFamily="18" charset="2"/>
              </a:rPr>
              <a:t>decae</a:t>
            </a:r>
            <a:r>
              <a:rPr lang="en-US" dirty="0">
                <a:sym typeface="Symbol" panose="05050102010706020507" pitchFamily="18" charset="2"/>
              </a:rPr>
              <a:t> primero </a:t>
            </a:r>
            <a:r>
              <a:rPr lang="en-US" dirty="0" err="1">
                <a:sym typeface="Symbol" panose="05050102010706020507" pitchFamily="18" charset="2"/>
              </a:rPr>
              <a:t>pues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está</a:t>
            </a:r>
            <a:r>
              <a:rPr lang="en-US" dirty="0">
                <a:sym typeface="Symbol" panose="05050102010706020507" pitchFamily="18" charset="2"/>
              </a:rPr>
              <a:t> mas </a:t>
            </a:r>
            <a:r>
              <a:rPr lang="en-US" dirty="0" err="1">
                <a:sym typeface="Symbol" panose="05050102010706020507" pitchFamily="18" charset="2"/>
              </a:rPr>
              <a:t>cerca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eje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gradiente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sigue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camino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mínimo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Superior </a:t>
            </a:r>
            <a:r>
              <a:rPr lang="en-US" dirty="0" err="1">
                <a:sym typeface="Symbol" panose="05050102010706020507" pitchFamily="18" charset="2"/>
              </a:rPr>
              <a:t>Derecha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Funfion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Lasso)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MS3+L1 Loss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Salta </a:t>
            </a:r>
            <a:r>
              <a:rPr lang="en-US" dirty="0" err="1">
                <a:sym typeface="Symbol" panose="05050102010706020507" pitchFamily="18" charset="2"/>
              </a:rPr>
              <a:t>sobre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mínimo</a:t>
            </a:r>
            <a:r>
              <a:rPr lang="en-US" dirty="0">
                <a:sym typeface="Symbol" panose="05050102010706020507" pitchFamily="18" charset="2"/>
              </a:rPr>
              <a:t> global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Gráficas</a:t>
            </a:r>
            <a:r>
              <a:rPr lang="en-US" dirty="0">
                <a:sym typeface="Symbol" panose="05050102010706020507" pitchFamily="18" charset="2"/>
              </a:rPr>
              <a:t> inferiors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Idem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con L2 norm y L2norm + Ridge</a:t>
            </a:r>
          </a:p>
          <a:p>
            <a:r>
              <a:rPr lang="en-US" dirty="0">
                <a:sym typeface="Symbol" panose="05050102010706020507" pitchFamily="18" charset="2"/>
              </a:rPr>
              <a:t>Note la </a:t>
            </a:r>
            <a:r>
              <a:rPr lang="en-US" dirty="0" err="1">
                <a:sym typeface="Symbol" panose="05050102010706020507" pitchFamily="18" charset="2"/>
              </a:rPr>
              <a:t>diferencia</a:t>
            </a:r>
            <a:r>
              <a:rPr lang="en-US" dirty="0">
                <a:sym typeface="Symbol" panose="05050102010706020507" pitchFamily="18" charset="2"/>
              </a:rPr>
              <a:t> de Ridge y Lasso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GD se </a:t>
            </a:r>
            <a:r>
              <a:rPr lang="en-US" dirty="0" err="1">
                <a:sym typeface="Symbol" panose="05050102010706020507" pitchFamily="18" charset="2"/>
              </a:rPr>
              <a:t>vuelve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lento al </a:t>
            </a:r>
            <a:r>
              <a:rPr lang="en-US" dirty="0" err="1">
                <a:sym typeface="Symbol" panose="05050102010706020507" pitchFamily="18" charset="2"/>
              </a:rPr>
              <a:t>llegar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minimo</a:t>
            </a:r>
            <a:r>
              <a:rPr lang="en-US" dirty="0">
                <a:sym typeface="Symbol" panose="05050102010706020507" pitchFamily="18" charset="2"/>
              </a:rPr>
              <a:t> local (Ridge)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Los </a:t>
            </a:r>
            <a:r>
              <a:rPr lang="en-US" dirty="0" err="1">
                <a:sym typeface="Symbol" panose="05050102010706020507" pitchFamily="18" charset="2"/>
              </a:rPr>
              <a:t>parámetros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optimos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acercan</a:t>
            </a:r>
            <a:r>
              <a:rPr lang="en-US" dirty="0">
                <a:sym typeface="Symbol" panose="05050102010706020507" pitchFamily="18" charset="2"/>
              </a:rPr>
              <a:t> mas al </a:t>
            </a:r>
            <a:r>
              <a:rPr lang="en-US" dirty="0" err="1">
                <a:sym typeface="Symbol" panose="05050102010706020507" pitchFamily="18" charset="2"/>
              </a:rPr>
              <a:t>origen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medida</a:t>
            </a:r>
            <a:r>
              <a:rPr lang="en-US" dirty="0">
                <a:sym typeface="Symbol" panose="05050102010706020507" pitchFamily="18" charset="2"/>
              </a:rPr>
              <a:t> que se </a:t>
            </a:r>
            <a:r>
              <a:rPr lang="en-US" dirty="0" err="1">
                <a:sym typeface="Symbol" panose="05050102010706020507" pitchFamily="18" charset="2"/>
              </a:rPr>
              <a:t>incrementa</a:t>
            </a:r>
            <a:r>
              <a:rPr lang="en-US" dirty="0">
                <a:sym typeface="Symbol" panose="05050102010706020507" pitchFamily="18" charset="2"/>
              </a:rPr>
              <a:t> ALFA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E67B0-545A-493F-A8A4-8D6A00C2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756" y="1897719"/>
            <a:ext cx="4967626" cy="382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6840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Modelos</a:t>
            </a:r>
            <a:r>
              <a:rPr lang="es-PA" sz="3600" dirty="0"/>
              <a:t> Lineales Regularizados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disminuir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salto</a:t>
            </a:r>
            <a:r>
              <a:rPr lang="en-US" dirty="0">
                <a:sym typeface="Symbol" panose="05050102010706020507" pitchFamily="18" charset="2"/>
              </a:rPr>
              <a:t> de LASSO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gradiente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descendiente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subgradientes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E67B0-545A-493F-A8A4-8D6A00C2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756" y="1897719"/>
            <a:ext cx="4967626" cy="3824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35FAF-136E-4882-9296-4D801BD8D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7" y="1922520"/>
            <a:ext cx="5126766" cy="1506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7F1B72-65A9-4A86-BCAD-783B0743A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17" y="3880167"/>
            <a:ext cx="41719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20020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Modelos</a:t>
            </a:r>
            <a:r>
              <a:rPr lang="es-PA" sz="3600" dirty="0"/>
              <a:t> Lineales Regularizados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ElasticNet</a:t>
            </a:r>
            <a:r>
              <a:rPr lang="en-US" dirty="0">
                <a:sym typeface="Symbol" panose="05050102010706020507" pitchFamily="18" charset="2"/>
              </a:rPr>
              <a:t> es un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intermedio</a:t>
            </a:r>
            <a:r>
              <a:rPr lang="en-US" dirty="0">
                <a:sym typeface="Symbol" panose="05050102010706020507" pitchFamily="18" charset="2"/>
              </a:rPr>
              <a:t> entre LASSO y Ridge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regularizacion</a:t>
            </a:r>
            <a:r>
              <a:rPr lang="en-US" dirty="0">
                <a:sym typeface="Symbol" panose="05050102010706020507" pitchFamily="18" charset="2"/>
              </a:rPr>
              <a:t> es una media de ambos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Funcion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regularizada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usamos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cuando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queremos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eliminar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todas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caracteristicas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tampoco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queremos</a:t>
            </a:r>
            <a:r>
              <a:rPr lang="en-US" dirty="0">
                <a:sym typeface="Symbol" panose="05050102010706020507" pitchFamily="18" charset="2"/>
              </a:rPr>
              <a:t> una </a:t>
            </a:r>
            <a:r>
              <a:rPr lang="en-US" dirty="0" err="1">
                <a:sym typeface="Symbol" panose="05050102010706020507" pitchFamily="18" charset="2"/>
              </a:rPr>
              <a:t>regresion</a:t>
            </a:r>
            <a:r>
              <a:rPr lang="en-US" dirty="0">
                <a:sym typeface="Symbol" panose="05050102010706020507" pitchFamily="18" charset="2"/>
              </a:rPr>
              <a:t> lineal </a:t>
            </a:r>
            <a:r>
              <a:rPr lang="en-US" dirty="0" err="1">
                <a:sym typeface="Symbol" panose="05050102010706020507" pitchFamily="18" charset="2"/>
              </a:rPr>
              <a:t>pura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Generalmente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preferida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esta</a:t>
            </a:r>
            <a:r>
              <a:rPr lang="en-US" dirty="0">
                <a:sym typeface="Symbol" panose="05050102010706020507" pitchFamily="18" charset="2"/>
              </a:rPr>
              <a:t> que Lasso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2A6307-8038-40FB-A9AF-3CC994D65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87" y="2202346"/>
            <a:ext cx="3529013" cy="502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1AE06C-96C5-4C0D-8B04-D7225D6D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03297"/>
            <a:ext cx="51625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61438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Modelos</a:t>
            </a:r>
            <a:r>
              <a:rPr lang="es-PA" sz="3600" dirty="0"/>
              <a:t> Lineales Regularizados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Early Stopping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Otra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manera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regularizar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Detener</a:t>
            </a:r>
            <a:r>
              <a:rPr lang="en-US" dirty="0">
                <a:sym typeface="Symbol" panose="05050102010706020507" pitchFamily="18" charset="2"/>
              </a:rPr>
              <a:t> antes de </a:t>
            </a:r>
            <a:r>
              <a:rPr lang="en-US" dirty="0" err="1">
                <a:sym typeface="Symbol" panose="05050102010706020507" pitchFamily="18" charset="2"/>
              </a:rPr>
              <a:t>iniciar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varianza</a:t>
            </a:r>
            <a:r>
              <a:rPr lang="en-US" dirty="0">
                <a:sym typeface="Symbol" panose="05050102010706020507" pitchFamily="18" charset="2"/>
              </a:rPr>
              <a:t>, overfitting, etc.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Tambien para </a:t>
            </a:r>
            <a:r>
              <a:rPr lang="en-US" dirty="0" err="1">
                <a:sym typeface="Symbol" panose="05050102010706020507" pitchFamily="18" charset="2"/>
              </a:rPr>
              <a:t>detener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salta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sobre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mínimo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Es un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sencillo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regularización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FCBF4-44E6-4205-86D1-2DB8B8931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673" y="3184332"/>
            <a:ext cx="5440154" cy="34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85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Economía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¿Cómo se tratan decisiones racionales de acciones </a:t>
            </a:r>
            <a:r>
              <a:rPr lang="es-PA" dirty="0" err="1"/>
              <a:t>ambigüas</a:t>
            </a:r>
            <a:r>
              <a:rPr lang="es-PA" dirty="0"/>
              <a:t>?</a:t>
            </a:r>
          </a:p>
          <a:p>
            <a:pPr lvl="1"/>
            <a:r>
              <a:rPr lang="es-PA" dirty="0"/>
              <a:t>Guerra Mundial II</a:t>
            </a:r>
          </a:p>
          <a:p>
            <a:pPr lvl="1"/>
            <a:r>
              <a:rPr lang="es-PA" dirty="0"/>
              <a:t>Toma de decisiones complejas</a:t>
            </a:r>
          </a:p>
          <a:p>
            <a:pPr lvl="1"/>
            <a:r>
              <a:rPr lang="es-PA" dirty="0"/>
              <a:t>Richard </a:t>
            </a:r>
            <a:r>
              <a:rPr lang="es-PA" dirty="0" err="1"/>
              <a:t>Bellman</a:t>
            </a:r>
            <a:endParaRPr lang="es-PA" dirty="0"/>
          </a:p>
          <a:p>
            <a:pPr lvl="2"/>
            <a:r>
              <a:rPr lang="es-PA" dirty="0"/>
              <a:t>Proceso de Decisión de </a:t>
            </a:r>
            <a:r>
              <a:rPr lang="es-PA" dirty="0" err="1"/>
              <a:t>Markov</a:t>
            </a:r>
            <a:endParaRPr lang="es-PA" dirty="0"/>
          </a:p>
          <a:p>
            <a:pPr lvl="1"/>
            <a:r>
              <a:rPr lang="es-PA" dirty="0"/>
              <a:t>Y otros…</a:t>
            </a:r>
          </a:p>
        </p:txBody>
      </p:sp>
      <p:pic>
        <p:nvPicPr>
          <p:cNvPr id="16386" name="Picture 2" descr="Image result for Bellman Eq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85" y="3020672"/>
            <a:ext cx="5774871" cy="250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76313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Modelos</a:t>
            </a:r>
            <a:r>
              <a:rPr lang="es-PA" sz="3600" dirty="0"/>
              <a:t> Lineales Regularizados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Early Stopping </a:t>
            </a:r>
            <a:r>
              <a:rPr lang="en-US" dirty="0" err="1">
                <a:sym typeface="Symbol" panose="05050102010706020507" pitchFamily="18" charset="2"/>
              </a:rPr>
              <a:t>implementación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básica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B6CFB-044F-4178-A505-E365ADA63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34" y="1986747"/>
            <a:ext cx="6385891" cy="46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3940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Regresion</a:t>
            </a:r>
            <a:r>
              <a:rPr lang="es-PA" sz="3600" dirty="0"/>
              <a:t> Logística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Tambien </a:t>
            </a:r>
            <a:r>
              <a:rPr lang="en-US" dirty="0" err="1">
                <a:sym typeface="Symbol" panose="05050102010706020507" pitchFamily="18" charset="2"/>
              </a:rPr>
              <a:t>llamado</a:t>
            </a:r>
            <a:r>
              <a:rPr lang="en-US" dirty="0">
                <a:sym typeface="Symbol" panose="05050102010706020507" pitchFamily="18" charset="2"/>
              </a:rPr>
              <a:t> Logit Regression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Es </a:t>
            </a:r>
            <a:r>
              <a:rPr lang="en-US" dirty="0" err="1">
                <a:sym typeface="Symbol" panose="05050102010706020507" pitchFamily="18" charset="2"/>
              </a:rPr>
              <a:t>utilizado</a:t>
            </a:r>
            <a:r>
              <a:rPr lang="en-US" dirty="0">
                <a:sym typeface="Symbol" panose="05050102010706020507" pitchFamily="18" charset="2"/>
              </a:rPr>
              <a:t> para saber la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r>
              <a:rPr lang="en-US" dirty="0">
                <a:sym typeface="Symbol" panose="05050102010706020507" pitchFamily="18" charset="2"/>
              </a:rPr>
              <a:t> de una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 (email: 15%, spam:85%)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Si el logit es </a:t>
            </a:r>
            <a:r>
              <a:rPr lang="en-US" dirty="0" err="1">
                <a:sym typeface="Symbol" panose="05050102010706020507" pitchFamily="18" charset="2"/>
              </a:rPr>
              <a:t>sobre</a:t>
            </a:r>
            <a:r>
              <a:rPr lang="en-US" dirty="0">
                <a:sym typeface="Symbol" panose="05050102010706020507" pitchFamily="18" charset="2"/>
              </a:rPr>
              <a:t> 0.5 la </a:t>
            </a:r>
            <a:r>
              <a:rPr lang="en-US" dirty="0" err="1">
                <a:sym typeface="Symbol" panose="05050102010706020507" pitchFamily="18" charset="2"/>
              </a:rPr>
              <a:t>clasifica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, de lo </a:t>
            </a:r>
            <a:r>
              <a:rPr lang="en-US" dirty="0" err="1">
                <a:sym typeface="Symbol" panose="05050102010706020507" pitchFamily="18" charset="2"/>
              </a:rPr>
              <a:t>contrario</a:t>
            </a:r>
            <a:r>
              <a:rPr lang="en-US" dirty="0">
                <a:sym typeface="Symbol" panose="05050102010706020507" pitchFamily="18" charset="2"/>
              </a:rPr>
              <a:t> no es </a:t>
            </a:r>
            <a:r>
              <a:rPr lang="en-US" dirty="0" err="1">
                <a:sym typeface="Symbol" panose="05050102010706020507" pitchFamily="18" charset="2"/>
              </a:rPr>
              <a:t>esa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Utilizado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clasificadores</a:t>
            </a:r>
            <a:r>
              <a:rPr lang="en-US" dirty="0">
                <a:sym typeface="Symbol" panose="05050102010706020507" pitchFamily="18" charset="2"/>
              </a:rPr>
              <a:t> binaries… el LOGIT Tambien lo </a:t>
            </a:r>
            <a:r>
              <a:rPr lang="en-US" dirty="0" err="1">
                <a:sym typeface="Symbol" panose="05050102010706020507" pitchFamily="18" charset="2"/>
              </a:rPr>
              <a:t>oirán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SCORE</a:t>
            </a:r>
          </a:p>
          <a:p>
            <a:r>
              <a:rPr lang="en-US" dirty="0" err="1">
                <a:sym typeface="Symbol" panose="05050102010706020507" pitchFamily="18" charset="2"/>
              </a:rPr>
              <a:t>Estimando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Probabilidades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suma</a:t>
            </a:r>
            <a:r>
              <a:rPr lang="en-US" dirty="0">
                <a:sym typeface="Symbol" panose="05050102010706020507" pitchFamily="18" charset="2"/>
              </a:rPr>
              <a:t> de pesos y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 (w1x1+w2x2+…+</a:t>
            </a:r>
            <a:r>
              <a:rPr lang="en-US" dirty="0" err="1">
                <a:sym typeface="Symbol" panose="05050102010706020507" pitchFamily="18" charset="2"/>
              </a:rPr>
              <a:t>wnxn</a:t>
            </a:r>
            <a:r>
              <a:rPr lang="en-US" dirty="0">
                <a:sym typeface="Symbol" panose="05050102010706020507" pitchFamily="18" charset="2"/>
              </a:rPr>
              <a:t> + w0)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Da un </a:t>
            </a:r>
            <a:r>
              <a:rPr lang="en-US" dirty="0" err="1">
                <a:sym typeface="Symbol" panose="05050102010706020507" pitchFamily="18" charset="2"/>
              </a:rPr>
              <a:t>resultado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logistico</a:t>
            </a:r>
            <a:r>
              <a:rPr lang="en-US" dirty="0">
                <a:sym typeface="Symbol" panose="05050102010706020507" pitchFamily="18" charset="2"/>
              </a:rPr>
              <a:t> por medio de la </a:t>
            </a:r>
            <a:r>
              <a:rPr lang="en-US" dirty="0" err="1">
                <a:sym typeface="Symbol" panose="05050102010706020507" pitchFamily="18" charset="2"/>
              </a:rPr>
              <a:t>funcion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r>
              <a:rPr lang="en-US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 se le </a:t>
            </a:r>
            <a:r>
              <a:rPr lang="en-US" dirty="0" err="1">
                <a:sym typeface="Symbol" panose="05050102010706020507" pitchFamily="18" charset="2"/>
              </a:rPr>
              <a:t>conocie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sigmoide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DA469-04ED-4199-A107-7191C4F7D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426" y="3905457"/>
            <a:ext cx="1800225" cy="504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29D45-28B0-48A9-94D1-3D75FC7D0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586" y="4287700"/>
            <a:ext cx="1401831" cy="479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B526A-C013-4CF4-A423-FF1D78D0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22" y="4792081"/>
            <a:ext cx="5742022" cy="1889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BF3AF0-0237-47A6-8808-690A18B74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417" y="5259178"/>
            <a:ext cx="1924050" cy="895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DCD7B-5DF8-42E9-B2D4-5127A8390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161" y="3084858"/>
            <a:ext cx="222885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6758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Regresion</a:t>
            </a:r>
            <a:r>
              <a:rPr lang="es-PA" sz="3600" dirty="0"/>
              <a:t> Logística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Entrenamiento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, se </a:t>
            </a:r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minimización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Ecuación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clasificación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binaria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de un training set es el </a:t>
            </a:r>
            <a:r>
              <a:rPr lang="en-US" dirty="0" err="1">
                <a:sym typeface="Symbol" panose="05050102010706020507" pitchFamily="18" charset="2"/>
              </a:rPr>
              <a:t>promedio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regresion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logistica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No hay </a:t>
            </a:r>
            <a:r>
              <a:rPr lang="en-US" dirty="0" err="1">
                <a:sym typeface="Symbol" panose="05050102010706020507" pitchFamily="18" charset="2"/>
              </a:rPr>
              <a:t>manera</a:t>
            </a:r>
            <a:r>
              <a:rPr lang="en-US" dirty="0">
                <a:sym typeface="Symbol" panose="05050102010706020507" pitchFamily="18" charset="2"/>
              </a:rPr>
              <a:t> de calculary forma </a:t>
            </a:r>
            <a:r>
              <a:rPr lang="en-US" dirty="0" err="1">
                <a:sym typeface="Symbol" panose="05050102010706020507" pitchFamily="18" charset="2"/>
              </a:rPr>
              <a:t>cerrada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Es una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convexa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funciona</a:t>
            </a:r>
            <a:r>
              <a:rPr lang="en-US" dirty="0">
                <a:sym typeface="Symbol" panose="05050102010706020507" pitchFamily="18" charset="2"/>
              </a:rPr>
              <a:t> GD, SGD y </a:t>
            </a:r>
            <a:r>
              <a:rPr lang="en-US" dirty="0" err="1">
                <a:sym typeface="Symbol" panose="05050102010706020507" pitchFamily="18" charset="2"/>
              </a:rPr>
              <a:t>otros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Listamos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también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derivada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parcial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luego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BGD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SGD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Mni</a:t>
            </a:r>
            <a:r>
              <a:rPr lang="en-US" dirty="0">
                <a:sym typeface="Symbol" panose="05050102010706020507" pitchFamily="18" charset="2"/>
              </a:rPr>
              <a:t>-Batch</a:t>
            </a:r>
          </a:p>
          <a:p>
            <a:pPr lvl="2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B2E20-BB1E-47BE-9A5F-EC576F0B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26" y="1981503"/>
            <a:ext cx="2619375" cy="781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75EC2-E7BF-48A7-8B59-B0402FC47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557" y="3083065"/>
            <a:ext cx="4695825" cy="666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1767A7-9DDE-495C-AC1F-35F7EBCDF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557" y="3813959"/>
            <a:ext cx="3238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9532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Regresion</a:t>
            </a:r>
            <a:r>
              <a:rPr lang="es-PA" sz="3600" dirty="0"/>
              <a:t> Logística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Límites</a:t>
            </a:r>
            <a:r>
              <a:rPr lang="en-US" dirty="0">
                <a:sym typeface="Symbol" panose="05050102010706020507" pitchFamily="18" charset="2"/>
              </a:rPr>
              <a:t> de decision</a:t>
            </a:r>
          </a:p>
          <a:p>
            <a:r>
              <a:rPr lang="en-US" dirty="0" err="1">
                <a:sym typeface="Symbol" panose="05050102010706020507" pitchFamily="18" charset="2"/>
              </a:rPr>
              <a:t>Supongamos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hacemos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calculo</a:t>
            </a:r>
            <a:r>
              <a:rPr lang="en-US" dirty="0">
                <a:sym typeface="Symbol" panose="05050102010706020507" pitchFamily="18" charset="2"/>
              </a:rPr>
              <a:t> para el DS de Iris</a:t>
            </a:r>
          </a:p>
          <a:p>
            <a:pPr lvl="2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E815F-FA51-4189-9D34-A8895F8F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599" y="1152939"/>
            <a:ext cx="4396083" cy="2483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9A69E-4F9F-4F40-AF48-FD8DFA4C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8" y="2394605"/>
            <a:ext cx="718185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78C394-7D2B-45FE-9B7C-D47CB187C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18" y="3918605"/>
            <a:ext cx="4953000" cy="110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EBADEA-7331-46E5-9C4E-0916CF9DA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18" y="5023505"/>
            <a:ext cx="6162675" cy="1209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C3CC67-9CEC-4D0D-B348-1CCA1F9DD3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287" y="3984899"/>
            <a:ext cx="5428798" cy="18833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19106F-960E-47C8-8431-996EDE3C4D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318" y="6233180"/>
            <a:ext cx="34004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1161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Regresion</a:t>
            </a:r>
            <a:r>
              <a:rPr lang="es-PA" sz="3600" dirty="0"/>
              <a:t> Logística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Límites</a:t>
            </a:r>
            <a:r>
              <a:rPr lang="en-US" dirty="0">
                <a:sym typeface="Symbol" panose="05050102010706020507" pitchFamily="18" charset="2"/>
              </a:rPr>
              <a:t> de decision</a:t>
            </a:r>
          </a:p>
          <a:p>
            <a:r>
              <a:rPr lang="en-US" dirty="0" err="1">
                <a:sym typeface="Symbol" panose="05050102010706020507" pitchFamily="18" charset="2"/>
              </a:rPr>
              <a:t>Supongamos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hacemos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calculo</a:t>
            </a:r>
            <a:r>
              <a:rPr lang="en-US" dirty="0">
                <a:sym typeface="Symbol" panose="05050102010706020507" pitchFamily="18" charset="2"/>
              </a:rPr>
              <a:t> para el DS de Iris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línea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punteada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representa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límite</a:t>
            </a:r>
            <a:r>
              <a:rPr lang="en-US" dirty="0">
                <a:sym typeface="Symbol" panose="05050102010706020507" pitchFamily="18" charset="2"/>
              </a:rPr>
              <a:t> de decision de 50% de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Las </a:t>
            </a:r>
            <a:r>
              <a:rPr lang="en-US" dirty="0" err="1">
                <a:sym typeface="Symbol" panose="05050102010706020507" pitchFamily="18" charset="2"/>
              </a:rPr>
              <a:t>otras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líneas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p.e.</a:t>
            </a:r>
            <a:r>
              <a:rPr lang="en-US" dirty="0">
                <a:sym typeface="Symbol" panose="05050102010706020507" pitchFamily="18" charset="2"/>
              </a:rPr>
              <a:t> la inferior </a:t>
            </a:r>
            <a:r>
              <a:rPr lang="en-US" dirty="0" err="1">
                <a:sym typeface="Symbol" panose="05050102010706020507" pitchFamily="18" charset="2"/>
              </a:rPr>
              <a:t>representa</a:t>
            </a:r>
            <a:r>
              <a:rPr lang="en-US" dirty="0">
                <a:sym typeface="Symbol" panose="05050102010706020507" pitchFamily="18" charset="2"/>
              </a:rPr>
              <a:t> 15% de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r>
              <a:rPr lang="en-US" dirty="0">
                <a:sym typeface="Symbol" panose="05050102010706020507" pitchFamily="18" charset="2"/>
              </a:rPr>
              <a:t>, la </a:t>
            </a:r>
            <a:r>
              <a:rPr lang="en-US" dirty="0" err="1">
                <a:sym typeface="Symbol" panose="05050102010706020507" pitchFamily="18" charset="2"/>
              </a:rPr>
              <a:t>verde</a:t>
            </a:r>
            <a:r>
              <a:rPr lang="en-US" dirty="0">
                <a:sym typeface="Symbol" panose="05050102010706020507" pitchFamily="18" charset="2"/>
              </a:rPr>
              <a:t> 90%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Todas</a:t>
            </a:r>
            <a:r>
              <a:rPr lang="en-US" dirty="0">
                <a:sym typeface="Symbol" panose="05050102010706020507" pitchFamily="18" charset="2"/>
              </a:rPr>
              <a:t> son </a:t>
            </a:r>
            <a:r>
              <a:rPr lang="en-US" dirty="0" err="1">
                <a:sym typeface="Symbol" panose="05050102010706020507" pitchFamily="18" charset="2"/>
              </a:rPr>
              <a:t>probabilidades</a:t>
            </a:r>
            <a:r>
              <a:rPr lang="en-US" dirty="0">
                <a:sym typeface="Symbol" panose="05050102010706020507" pitchFamily="18" charset="2"/>
              </a:rPr>
              <a:t> de que </a:t>
            </a:r>
            <a:r>
              <a:rPr lang="en-US" dirty="0" err="1">
                <a:sym typeface="Symbol" panose="05050102010706020507" pitchFamily="18" charset="2"/>
              </a:rPr>
              <a:t>sean</a:t>
            </a:r>
            <a:r>
              <a:rPr lang="en-US" dirty="0">
                <a:sym typeface="Symbol" panose="05050102010706020507" pitchFamily="18" charset="2"/>
              </a:rPr>
              <a:t> Iris </a:t>
            </a:r>
            <a:r>
              <a:rPr lang="en-US" dirty="0" err="1">
                <a:sym typeface="Symbol" panose="05050102010706020507" pitchFamily="18" charset="2"/>
              </a:rPr>
              <a:t>irginica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Note que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aplicar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regularización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781C1-7B1A-4E6F-B3E5-F7C38CAF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869" y="3189530"/>
            <a:ext cx="5261113" cy="198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87492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Regresion</a:t>
            </a:r>
            <a:r>
              <a:rPr lang="es-PA" sz="3600" dirty="0"/>
              <a:t> Logística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Regresión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Softmax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utilizamos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cuando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multiclase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combina</a:t>
            </a:r>
            <a:r>
              <a:rPr lang="en-US" dirty="0">
                <a:sym typeface="Symbol" panose="05050102010706020507" pitchFamily="18" charset="2"/>
              </a:rPr>
              <a:t> multiples </a:t>
            </a:r>
            <a:r>
              <a:rPr lang="en-US" dirty="0" err="1">
                <a:sym typeface="Symbol" panose="05050102010706020507" pitchFamily="18" charset="2"/>
              </a:rPr>
              <a:t>clasificadores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binarios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Computa</a:t>
            </a:r>
            <a:r>
              <a:rPr lang="en-US" dirty="0">
                <a:sym typeface="Symbol" panose="05050102010706020507" pitchFamily="18" charset="2"/>
              </a:rPr>
              <a:t> los “scores” para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Tambien </a:t>
            </a:r>
            <a:r>
              <a:rPr lang="en-US" dirty="0" err="1">
                <a:sym typeface="Symbol" panose="05050102010706020507" pitchFamily="18" charset="2"/>
              </a:rPr>
              <a:t>llamada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exponencial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normalizado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computar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estos</a:t>
            </a:r>
            <a:r>
              <a:rPr lang="en-US" dirty="0">
                <a:sym typeface="Symbol" panose="05050102010706020507" pitchFamily="18" charset="2"/>
              </a:rPr>
              <a:t> “scores” </a:t>
            </a:r>
            <a:r>
              <a:rPr lang="en-US" dirty="0" err="1">
                <a:sym typeface="Symbol" panose="05050102010706020507" pitchFamily="18" charset="2"/>
              </a:rPr>
              <a:t>estima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aplicando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softmax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Sk</a:t>
            </a:r>
            <a:r>
              <a:rPr lang="en-US" dirty="0">
                <a:sym typeface="Symbol" panose="05050102010706020507" pitchFamily="18" charset="2"/>
              </a:rPr>
              <a:t> = </a:t>
            </a:r>
            <a:r>
              <a:rPr lang="en-US" dirty="0" err="1">
                <a:sym typeface="Symbol" panose="05050102010706020507" pitchFamily="18" charset="2"/>
              </a:rPr>
              <a:t>softmax</a:t>
            </a:r>
            <a:r>
              <a:rPr lang="en-US" dirty="0">
                <a:sym typeface="Symbol" panose="05050102010706020507" pitchFamily="18" charset="2"/>
              </a:rPr>
              <a:t> “score” de la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 K</a:t>
            </a: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Para saber </a:t>
            </a:r>
            <a:r>
              <a:rPr lang="en-US" dirty="0" err="1">
                <a:sym typeface="Symbol" panose="05050102010706020507" pitchFamily="18" charset="2"/>
              </a:rPr>
              <a:t>si</a:t>
            </a:r>
            <a:r>
              <a:rPr lang="en-US" dirty="0">
                <a:sym typeface="Symbol" panose="05050102010706020507" pitchFamily="18" charset="2"/>
              </a:rPr>
              <a:t> es o no de la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tomamos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predicción</a:t>
            </a:r>
            <a:r>
              <a:rPr lang="en-US" dirty="0">
                <a:sym typeface="Symbol" panose="05050102010706020507" pitchFamily="18" charset="2"/>
              </a:rPr>
              <a:t> de mayor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minimizamos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utilizando</a:t>
            </a:r>
            <a:r>
              <a:rPr lang="en-US" dirty="0">
                <a:sym typeface="Symbol" panose="05050102010706020507" pitchFamily="18" charset="2"/>
              </a:rPr>
              <a:t> cross-entropy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gradiente</a:t>
            </a:r>
            <a:r>
              <a:rPr lang="en-US" dirty="0">
                <a:sym typeface="Symbol" panose="05050102010706020507" pitchFamily="18" charset="2"/>
              </a:rPr>
              <a:t> 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604D1-6D19-4710-A4A3-DE9FBAA8C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4" y="2444914"/>
            <a:ext cx="1257300" cy="54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124439-9346-4E92-AEE8-9331D4FB9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516" y="3445395"/>
            <a:ext cx="2806771" cy="854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3E42DB-C8E2-4D4B-A825-6026C588D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889" y="4572380"/>
            <a:ext cx="4812738" cy="549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7181D7-0CFE-4971-A6FD-23FCAE0B2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278" y="5428821"/>
            <a:ext cx="2674029" cy="660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178AE9-39C6-48C9-8BBF-DDD93F544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273" y="6137751"/>
            <a:ext cx="2628010" cy="6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09304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Regresion</a:t>
            </a:r>
            <a:r>
              <a:rPr lang="es-PA" sz="3600" dirty="0"/>
              <a:t> Logística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Regresión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Softmax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computado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gradiente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entonces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utilizamos</a:t>
            </a:r>
            <a:r>
              <a:rPr lang="en-US" dirty="0">
                <a:sym typeface="Symbol" panose="05050102010706020507" pitchFamily="18" charset="2"/>
              </a:rPr>
              <a:t> GD u </a:t>
            </a:r>
            <a:r>
              <a:rPr lang="en-US" dirty="0" err="1">
                <a:sym typeface="Symbol" panose="05050102010706020507" pitchFamily="18" charset="2"/>
              </a:rPr>
              <a:t>otro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optimización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minimizar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cosot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softmax</a:t>
            </a:r>
            <a:r>
              <a:rPr lang="en-US" dirty="0">
                <a:sym typeface="Symbol" panose="05050102010706020507" pitchFamily="18" charset="2"/>
              </a:rPr>
              <a:t> para el dataset de iris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grafica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muestra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niveles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decisión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B6CAA0-324C-44F1-A3A0-B513AF84A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17" y="3113618"/>
            <a:ext cx="6143003" cy="1051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E9B08-ABF6-44D5-87B8-D11454133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7" y="4164702"/>
            <a:ext cx="5419725" cy="89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4D2AD8-5C6A-4305-8064-72B0A8B3D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42" y="4380920"/>
            <a:ext cx="6177601" cy="240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85105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utilizan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clasificación</a:t>
            </a:r>
            <a:r>
              <a:rPr lang="en-US" dirty="0">
                <a:sym typeface="Symbol" panose="05050102010706020507" pitchFamily="18" charset="2"/>
              </a:rPr>
              <a:t> lineal o no, </a:t>
            </a:r>
            <a:r>
              <a:rPr lang="en-US" dirty="0" err="1">
                <a:sym typeface="Symbol" panose="05050102010706020507" pitchFamily="18" charset="2"/>
              </a:rPr>
              <a:t>regresión</a:t>
            </a:r>
            <a:r>
              <a:rPr lang="en-US" dirty="0">
                <a:sym typeface="Symbol" panose="05050102010706020507" pitchFamily="18" charset="2"/>
              </a:rPr>
              <a:t>  y </a:t>
            </a:r>
            <a:r>
              <a:rPr lang="en-US" dirty="0" err="1">
                <a:sym typeface="Symbol" panose="05050102010706020507" pitchFamily="18" charset="2"/>
              </a:rPr>
              <a:t>detección</a:t>
            </a:r>
            <a:r>
              <a:rPr lang="en-US" dirty="0">
                <a:sym typeface="Symbol" panose="05050102010706020507" pitchFamily="18" charset="2"/>
              </a:rPr>
              <a:t> de outliers</a:t>
            </a:r>
          </a:p>
          <a:p>
            <a:r>
              <a:rPr lang="en-US" dirty="0" err="1">
                <a:sym typeface="Symbol" panose="05050102010706020507" pitchFamily="18" charset="2"/>
              </a:rPr>
              <a:t>Usado</a:t>
            </a:r>
            <a:r>
              <a:rPr lang="en-US" dirty="0">
                <a:sym typeface="Symbol" panose="05050102010706020507" pitchFamily="18" charset="2"/>
              </a:rPr>
              <a:t> para datasets </a:t>
            </a:r>
            <a:r>
              <a:rPr lang="en-US" dirty="0" err="1">
                <a:sym typeface="Symbol" panose="05050102010706020507" pitchFamily="18" charset="2"/>
              </a:rPr>
              <a:t>pequeños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mediano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SVM Lineal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Izq</a:t>
            </a:r>
            <a:r>
              <a:rPr lang="en-US" dirty="0">
                <a:sym typeface="Symbol" panose="05050102010706020507" pitchFamily="18" charset="2"/>
              </a:rPr>
              <a:t>:  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3 </a:t>
            </a:r>
            <a:r>
              <a:rPr lang="en-US" dirty="0" err="1">
                <a:sym typeface="Symbol" panose="05050102010706020507" pitchFamily="18" charset="2"/>
              </a:rPr>
              <a:t>clasificadores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separables</a:t>
            </a:r>
            <a:r>
              <a:rPr lang="en-US" dirty="0">
                <a:sym typeface="Symbol" panose="05050102010706020507" pitchFamily="18" charset="2"/>
              </a:rPr>
              <a:t> por </a:t>
            </a:r>
            <a:r>
              <a:rPr lang="en-US" dirty="0" err="1">
                <a:sym typeface="Symbol" panose="05050102010706020507" pitchFamily="18" charset="2"/>
              </a:rPr>
              <a:t>líneas</a:t>
            </a:r>
            <a:r>
              <a:rPr lang="en-US" dirty="0">
                <a:sym typeface="Symbol" panose="05050102010706020507" pitchFamily="18" charset="2"/>
              </a:rPr>
              <a:t>, salvo la </a:t>
            </a:r>
            <a:r>
              <a:rPr lang="en-US" dirty="0" err="1">
                <a:sym typeface="Symbol" panose="05050102010706020507" pitchFamily="18" charset="2"/>
              </a:rPr>
              <a:t>verde</a:t>
            </a:r>
            <a:r>
              <a:rPr lang="en-US" dirty="0">
                <a:sym typeface="Symbol" panose="05050102010706020507" pitchFamily="18" charset="2"/>
              </a:rPr>
              <a:t> (no </a:t>
            </a:r>
            <a:r>
              <a:rPr lang="en-US" dirty="0" err="1">
                <a:sym typeface="Symbol" panose="05050102010706020507" pitchFamily="18" charset="2"/>
              </a:rPr>
              <a:t>necesariamente</a:t>
            </a:r>
            <a:r>
              <a:rPr lang="en-US" dirty="0">
                <a:sym typeface="Symbol" panose="05050102010706020507" pitchFamily="18" charset="2"/>
              </a:rPr>
              <a:t> SVM)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que lo </a:t>
            </a:r>
            <a:r>
              <a:rPr lang="en-US" dirty="0" err="1">
                <a:sym typeface="Symbol" panose="05050102010706020507" pitchFamily="18" charset="2"/>
              </a:rPr>
              <a:t>haga</a:t>
            </a:r>
            <a:r>
              <a:rPr lang="en-US" dirty="0">
                <a:sym typeface="Symbol" panose="05050102010706020507" pitchFamily="18" charset="2"/>
              </a:rPr>
              <a:t> bien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training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test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Der:  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Un </a:t>
            </a:r>
            <a:r>
              <a:rPr lang="en-US" dirty="0" err="1">
                <a:sym typeface="Symbol" panose="05050102010706020507" pitchFamily="18" charset="2"/>
              </a:rPr>
              <a:t>clasificador</a:t>
            </a:r>
            <a:r>
              <a:rPr lang="en-US" dirty="0">
                <a:sym typeface="Symbol" panose="05050102010706020507" pitchFamily="18" charset="2"/>
              </a:rPr>
              <a:t> de SVM que divide bien las </a:t>
            </a:r>
            <a:r>
              <a:rPr lang="en-US" dirty="0" err="1">
                <a:sym typeface="Symbol" panose="05050102010706020507" pitchFamily="18" charset="2"/>
              </a:rPr>
              <a:t>clases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Digamos</a:t>
            </a:r>
            <a:r>
              <a:rPr lang="en-US" dirty="0">
                <a:sym typeface="Symbol" panose="05050102010706020507" pitchFamily="18" charset="2"/>
              </a:rPr>
              <a:t> que un SVM </a:t>
            </a:r>
            <a:r>
              <a:rPr lang="en-US" dirty="0" err="1">
                <a:sym typeface="Symbol" panose="05050102010706020507" pitchFamily="18" charset="2"/>
              </a:rPr>
              <a:t>busca</a:t>
            </a:r>
            <a:r>
              <a:rPr lang="en-US" dirty="0">
                <a:sym typeface="Symbol" panose="05050102010706020507" pitchFamily="18" charset="2"/>
              </a:rPr>
              <a:t> “la </a:t>
            </a:r>
            <a:r>
              <a:rPr lang="en-US" dirty="0" err="1">
                <a:sym typeface="Symbol" panose="05050102010706020507" pitchFamily="18" charset="2"/>
              </a:rPr>
              <a:t>calle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ancha</a:t>
            </a:r>
            <a:r>
              <a:rPr lang="en-US" dirty="0">
                <a:sym typeface="Symbol" panose="05050102010706020507" pitchFamily="18" charset="2"/>
              </a:rPr>
              <a:t>”.  La </a:t>
            </a:r>
            <a:r>
              <a:rPr lang="en-US" dirty="0" err="1">
                <a:sym typeface="Symbol" panose="05050102010706020507" pitchFamily="18" charset="2"/>
              </a:rPr>
              <a:t>linea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negra</a:t>
            </a:r>
            <a:r>
              <a:rPr lang="en-US" dirty="0">
                <a:sym typeface="Symbol" panose="05050102010706020507" pitchFamily="18" charset="2"/>
              </a:rPr>
              <a:t> es el </a:t>
            </a:r>
            <a:r>
              <a:rPr lang="en-US" dirty="0" err="1">
                <a:sym typeface="Symbol" panose="05050102010706020507" pitchFamily="18" charset="2"/>
              </a:rPr>
              <a:t>límite</a:t>
            </a:r>
            <a:r>
              <a:rPr lang="en-US" dirty="0">
                <a:sym typeface="Symbol" panose="05050102010706020507" pitchFamily="18" charset="2"/>
              </a:rPr>
              <a:t> de decision.</a:t>
            </a:r>
          </a:p>
          <a:p>
            <a:r>
              <a:rPr lang="en-US" dirty="0">
                <a:sym typeface="Symbol" panose="05050102010706020507" pitchFamily="18" charset="2"/>
              </a:rPr>
              <a:t>SVM = </a:t>
            </a:r>
            <a:r>
              <a:rPr lang="en-US" dirty="0" err="1">
                <a:sym typeface="Symbol" panose="05050102010706020507" pitchFamily="18" charset="2"/>
              </a:rPr>
              <a:t>Clasificador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Margen</a:t>
            </a:r>
            <a:r>
              <a:rPr lang="en-US" dirty="0">
                <a:sym typeface="Symbol" panose="05050102010706020507" pitchFamily="18" charset="2"/>
              </a:rPr>
              <a:t> Largo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0DD56-61B4-4D9D-8267-6C3CB157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103" y="5114471"/>
            <a:ext cx="6513903" cy="167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59573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Añadir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del training no </a:t>
            </a:r>
            <a:r>
              <a:rPr lang="en-US" dirty="0" err="1">
                <a:sym typeface="Symbol" panose="05050102010706020507" pitchFamily="18" charset="2"/>
              </a:rPr>
              <a:t>afecta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límite</a:t>
            </a:r>
            <a:r>
              <a:rPr lang="en-US" dirty="0">
                <a:sym typeface="Symbol" panose="05050102010706020507" pitchFamily="18" charset="2"/>
              </a:rPr>
              <a:t> de decision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Completamente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Soportados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soportadas</a:t>
            </a:r>
            <a:r>
              <a:rPr lang="en-US" dirty="0">
                <a:sym typeface="Symbol" panose="05050102010706020507" pitchFamily="18" charset="2"/>
              </a:rPr>
              <a:t> son los puntos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Sensible al </a:t>
            </a:r>
            <a:r>
              <a:rPr lang="en-US" dirty="0" err="1">
                <a:sym typeface="Symbol" panose="05050102010706020507" pitchFamily="18" charset="2"/>
              </a:rPr>
              <a:t>escalamiento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F27FE-8ECB-46CF-AF85-4A0412953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86" y="3663700"/>
            <a:ext cx="8383827" cy="24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60305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Margen</a:t>
            </a:r>
            <a:r>
              <a:rPr lang="en-US" dirty="0">
                <a:sym typeface="Symbol" panose="05050102010706020507" pitchFamily="18" charset="2"/>
              </a:rPr>
              <a:t> Suave de </a:t>
            </a:r>
            <a:r>
              <a:rPr lang="en-US" dirty="0" err="1">
                <a:sym typeface="Symbol" panose="05050102010706020507" pitchFamily="18" charset="2"/>
              </a:rPr>
              <a:t>Clasificación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 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de una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encuentran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opuestos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sobre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otra</a:t>
            </a:r>
            <a:r>
              <a:rPr lang="en-US" dirty="0">
                <a:sym typeface="Symbol" panose="05050102010706020507" pitchFamily="18" charset="2"/>
              </a:rPr>
              <a:t> se llama </a:t>
            </a:r>
            <a:r>
              <a:rPr lang="en-US" dirty="0" err="1">
                <a:sym typeface="Symbol" panose="05050102010706020507" pitchFamily="18" charset="2"/>
              </a:rPr>
              <a:t>margen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fuerte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clasificación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Solamente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funciona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</a:t>
            </a:r>
            <a:r>
              <a:rPr lang="en-US" dirty="0">
                <a:sym typeface="Symbol" panose="05050102010706020507" pitchFamily="18" charset="2"/>
              </a:rPr>
              <a:t> la data es </a:t>
            </a:r>
            <a:r>
              <a:rPr lang="en-US" dirty="0" err="1">
                <a:sym typeface="Symbol" panose="05050102010706020507" pitchFamily="18" charset="2"/>
              </a:rPr>
              <a:t>linealmente</a:t>
            </a:r>
            <a:r>
              <a:rPr lang="en-US" dirty="0">
                <a:sym typeface="Symbol" panose="05050102010706020507" pitchFamily="18" charset="2"/>
              </a:rPr>
              <a:t> separable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Es sensitive a los outliers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Izq</a:t>
            </a:r>
            <a:r>
              <a:rPr lang="en-US" dirty="0">
                <a:sym typeface="Symbol" panose="05050102010706020507" pitchFamily="18" charset="2"/>
              </a:rPr>
              <a:t>: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solo 1 outlier (no separable)</a:t>
            </a:r>
          </a:p>
          <a:p>
            <a:r>
              <a:rPr lang="en-US" dirty="0">
                <a:sym typeface="Symbol" panose="05050102010706020507" pitchFamily="18" charset="2"/>
              </a:rPr>
              <a:t>Der: 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1 outlier (separable)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No generalizable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5F58C-93F4-40B2-81F4-5A0808891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848" y="3071440"/>
            <a:ext cx="77057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86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Neurociencia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4914900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Estudia le sistema nervioso</a:t>
            </a:r>
          </a:p>
          <a:p>
            <a:pPr lvl="1"/>
            <a:r>
              <a:rPr lang="es-PA" dirty="0"/>
              <a:t>Cerebro</a:t>
            </a:r>
          </a:p>
          <a:p>
            <a:pPr lvl="1"/>
            <a:r>
              <a:rPr lang="es-PA" dirty="0"/>
              <a:t>Como desarrollamos el pensamiento</a:t>
            </a:r>
          </a:p>
          <a:p>
            <a:pPr lvl="1"/>
            <a:endParaRPr lang="es-PA" dirty="0"/>
          </a:p>
          <a:p>
            <a:r>
              <a:rPr lang="es-PA" dirty="0"/>
              <a:t>Paul Broca</a:t>
            </a:r>
          </a:p>
          <a:p>
            <a:pPr lvl="1"/>
            <a:r>
              <a:rPr lang="es-PA" dirty="0"/>
              <a:t>Estudio de Afasia (déficit vocal)</a:t>
            </a:r>
          </a:p>
          <a:p>
            <a:pPr lvl="1"/>
            <a:r>
              <a:rPr lang="es-PA" dirty="0"/>
              <a:t>Se conocía poco de nervios cerebrales</a:t>
            </a:r>
          </a:p>
          <a:p>
            <a:pPr lvl="1"/>
            <a:endParaRPr lang="es-PA" dirty="0"/>
          </a:p>
          <a:p>
            <a:r>
              <a:rPr lang="es-PA" dirty="0"/>
              <a:t>Camilo Golgi (1843 – 1926)</a:t>
            </a:r>
          </a:p>
          <a:p>
            <a:pPr lvl="1"/>
            <a:r>
              <a:rPr lang="es-PA" dirty="0"/>
              <a:t>Observación de Neuronas</a:t>
            </a:r>
          </a:p>
          <a:p>
            <a:pPr lvl="1"/>
            <a:r>
              <a:rPr lang="es-PA" dirty="0"/>
              <a:t>Santiago Ramón y Cajal</a:t>
            </a:r>
          </a:p>
          <a:p>
            <a:r>
              <a:rPr lang="es-PA" dirty="0" err="1"/>
              <a:t>Nicolas</a:t>
            </a:r>
            <a:r>
              <a:rPr lang="es-PA" dirty="0"/>
              <a:t> </a:t>
            </a:r>
            <a:r>
              <a:rPr lang="es-PA" dirty="0" err="1"/>
              <a:t>Rashevsky</a:t>
            </a:r>
            <a:r>
              <a:rPr lang="es-PA" dirty="0"/>
              <a:t> (1936, 1938)</a:t>
            </a:r>
          </a:p>
          <a:p>
            <a:pPr lvl="1"/>
            <a:r>
              <a:rPr lang="es-PA" dirty="0"/>
              <a:t>Primer modelo matemático del sistema nervioso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68" y="1992086"/>
            <a:ext cx="6474831" cy="31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5818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Margen</a:t>
            </a:r>
            <a:r>
              <a:rPr lang="en-US" dirty="0">
                <a:sym typeface="Symbol" panose="05050102010706020507" pitchFamily="18" charset="2"/>
              </a:rPr>
              <a:t> Suave de </a:t>
            </a:r>
            <a:r>
              <a:rPr lang="en-US" dirty="0" err="1">
                <a:sym typeface="Symbol" panose="05050102010706020507" pitchFamily="18" charset="2"/>
              </a:rPr>
              <a:t>Clasificación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Para evader los </a:t>
            </a:r>
            <a:r>
              <a:rPr lang="en-US" dirty="0" err="1">
                <a:sym typeface="Symbol" panose="05050102010706020507" pitchFamily="18" charset="2"/>
              </a:rPr>
              <a:t>problemas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anteriores</a:t>
            </a:r>
            <a:r>
              <a:rPr lang="en-US" dirty="0">
                <a:sym typeface="Symbol" panose="05050102010706020507" pitchFamily="18" charset="2"/>
              </a:rPr>
              <a:t> se debe </a:t>
            </a:r>
            <a:r>
              <a:rPr lang="en-US" dirty="0" err="1">
                <a:sym typeface="Symbol" panose="05050102010706020507" pitchFamily="18" charset="2"/>
              </a:rPr>
              <a:t>usar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diferente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Hay que </a:t>
            </a:r>
            <a:r>
              <a:rPr lang="en-US" dirty="0" err="1">
                <a:sym typeface="Symbol" panose="05050102010706020507" pitchFamily="18" charset="2"/>
              </a:rPr>
              <a:t>encontrar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buen</a:t>
            </a:r>
            <a:r>
              <a:rPr lang="en-US" dirty="0">
                <a:sym typeface="Symbol" panose="05050102010706020507" pitchFamily="18" charset="2"/>
              </a:rPr>
              <a:t> balance entre la expansion de la SVM y los </a:t>
            </a:r>
            <a:r>
              <a:rPr lang="en-US" dirty="0" err="1">
                <a:sym typeface="Symbol" panose="05050102010706020507" pitchFamily="18" charset="2"/>
              </a:rPr>
              <a:t>márgenes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violación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ajustar</a:t>
            </a:r>
            <a:r>
              <a:rPr lang="en-US" dirty="0">
                <a:sym typeface="Symbol" panose="05050102010706020507" pitchFamily="18" charset="2"/>
              </a:rPr>
              <a:t> C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c=1 </a:t>
            </a:r>
            <a:r>
              <a:rPr lang="en-US" dirty="0" err="1">
                <a:sym typeface="Symbol" panose="05050102010706020507" pitchFamily="18" charset="2"/>
              </a:rPr>
              <a:t>mezcla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muchos</a:t>
            </a:r>
            <a:r>
              <a:rPr lang="en-US" dirty="0">
                <a:sym typeface="Symbol" panose="05050102010706020507" pitchFamily="18" charset="2"/>
              </a:rPr>
              <a:t> outliers y es ancho el </a:t>
            </a:r>
            <a:r>
              <a:rPr lang="en-US" dirty="0" err="1">
                <a:sym typeface="Symbol" panose="05050102010706020507" pitchFamily="18" charset="2"/>
              </a:rPr>
              <a:t>margen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probablemente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generalice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c=100 el </a:t>
            </a:r>
            <a:r>
              <a:rPr lang="en-US" dirty="0" err="1">
                <a:sym typeface="Symbol" panose="05050102010706020507" pitchFamily="18" charset="2"/>
              </a:rPr>
              <a:t>margen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estrecho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separa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clases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6F7D2-3027-4031-8219-404F4D0F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90" y="4062040"/>
            <a:ext cx="76581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77386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Margen</a:t>
            </a:r>
            <a:r>
              <a:rPr lang="en-US" dirty="0">
                <a:sym typeface="Symbol" panose="05050102010706020507" pitchFamily="18" charset="2"/>
              </a:rPr>
              <a:t> Suave de </a:t>
            </a:r>
            <a:r>
              <a:rPr lang="en-US" dirty="0" err="1">
                <a:sym typeface="Symbol" panose="05050102010706020507" pitchFamily="18" charset="2"/>
              </a:rPr>
              <a:t>Clasificación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 learn)</a:t>
            </a:r>
          </a:p>
          <a:p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aplicar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mismo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código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utilizando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SVC(kernel=‘linear’, C=1)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SGDClassifier</a:t>
            </a:r>
            <a:r>
              <a:rPr lang="en-US" dirty="0">
                <a:sym typeface="Symbol" panose="05050102010706020507" pitchFamily="18" charset="2"/>
              </a:rPr>
              <a:t>(loss=‘hinge’, alpha=1/(m*C))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D3276-765F-4856-AA05-91C9895B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34" y="2315166"/>
            <a:ext cx="3586206" cy="832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06B397-A92C-4588-87F4-88421CF68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34" y="3147847"/>
            <a:ext cx="6015012" cy="2964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C25569-651D-430B-8643-9E2E5D0B2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34" y="6089103"/>
            <a:ext cx="3006425" cy="47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70309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Clasificación</a:t>
            </a:r>
            <a:r>
              <a:rPr lang="en-US" dirty="0">
                <a:sym typeface="Symbol" panose="05050102010706020507" pitchFamily="18" charset="2"/>
              </a:rPr>
              <a:t> No Lineal de SVM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soportar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linealidades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añadimos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caracterísiticas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lineales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A </a:t>
            </a:r>
            <a:r>
              <a:rPr lang="en-US" dirty="0" err="1">
                <a:sym typeface="Symbol" panose="05050102010706020507" pitchFamily="18" charset="2"/>
              </a:rPr>
              <a:t>veces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resulta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separadores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lineales</a:t>
            </a:r>
            <a:r>
              <a:rPr lang="en-US" dirty="0">
                <a:sym typeface="Symbol" panose="05050102010706020507" pitchFamily="18" charset="2"/>
              </a:rPr>
              <a:t> (no </a:t>
            </a:r>
            <a:r>
              <a:rPr lang="en-US" dirty="0" err="1">
                <a:sym typeface="Symbol" panose="05050102010706020507" pitchFamily="18" charset="2"/>
              </a:rPr>
              <a:t>siempre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Izq</a:t>
            </a:r>
            <a:r>
              <a:rPr lang="en-US" dirty="0">
                <a:sym typeface="Symbol" panose="05050102010706020507" pitchFamily="18" charset="2"/>
              </a:rPr>
              <a:t>: No separable por una </a:t>
            </a:r>
            <a:r>
              <a:rPr lang="en-US" dirty="0" err="1">
                <a:sym typeface="Symbol" panose="05050102010706020507" pitchFamily="18" charset="2"/>
              </a:rPr>
              <a:t>característica</a:t>
            </a:r>
            <a:r>
              <a:rPr lang="en-US" dirty="0">
                <a:sym typeface="Symbol" panose="05050102010706020507" pitchFamily="18" charset="2"/>
              </a:rPr>
              <a:t> x1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Der: Separable por una </a:t>
            </a:r>
            <a:r>
              <a:rPr lang="en-US" dirty="0" err="1">
                <a:sym typeface="Symbol" panose="05050102010706020507" pitchFamily="18" charset="2"/>
              </a:rPr>
              <a:t>característica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adicional</a:t>
            </a:r>
            <a:r>
              <a:rPr lang="en-US" dirty="0">
                <a:sym typeface="Symbol" panose="05050102010706020507" pitchFamily="18" charset="2"/>
              </a:rPr>
              <a:t> x2=x1^2</a:t>
            </a:r>
          </a:p>
          <a:p>
            <a:pPr lvl="3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3FF2F-9F59-49DD-B30F-ACB78B55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699" y="3672214"/>
            <a:ext cx="6551544" cy="25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36577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Clasificación</a:t>
            </a:r>
            <a:r>
              <a:rPr lang="en-US" dirty="0">
                <a:sym typeface="Symbol" panose="05050102010706020507" pitchFamily="18" charset="2"/>
              </a:rPr>
              <a:t> No Lineal de SVM (</a:t>
            </a:r>
            <a:r>
              <a:rPr lang="en-US" dirty="0" err="1">
                <a:sym typeface="Symbol" panose="05050102010706020507" pitchFamily="18" charset="2"/>
              </a:rPr>
              <a:t>implementación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 learn)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6521E-7D5D-4ADD-B097-3793AAF51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17" y="2028825"/>
            <a:ext cx="5276850" cy="2800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BFEF0-20CD-4304-B6D1-C7AD6370C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800" y="2081212"/>
            <a:ext cx="40862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64333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Kernel </a:t>
            </a:r>
            <a:r>
              <a:rPr lang="en-US" dirty="0" err="1">
                <a:sym typeface="Symbol" panose="05050102010706020507" pitchFamily="18" charset="2"/>
              </a:rPr>
              <a:t>Polinomial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Un </a:t>
            </a:r>
            <a:r>
              <a:rPr lang="en-US" dirty="0" err="1">
                <a:sym typeface="Symbol" panose="05050102010706020507" pitchFamily="18" charset="2"/>
              </a:rPr>
              <a:t>polinomio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bajos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grados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quiza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podrá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representar</a:t>
            </a:r>
            <a:r>
              <a:rPr lang="en-US" dirty="0">
                <a:sym typeface="Symbol" panose="05050102010706020507" pitchFamily="18" charset="2"/>
              </a:rPr>
              <a:t> un dataset </a:t>
            </a:r>
            <a:r>
              <a:rPr lang="en-US" dirty="0" err="1">
                <a:sym typeface="Symbol" panose="05050102010706020507" pitchFamily="18" charset="2"/>
              </a:rPr>
              <a:t>complejo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Un </a:t>
            </a:r>
            <a:r>
              <a:rPr lang="en-US" dirty="0" err="1">
                <a:sym typeface="Symbol" panose="05050102010706020507" pitchFamily="18" charset="2"/>
              </a:rPr>
              <a:t>polinomio</a:t>
            </a:r>
            <a:r>
              <a:rPr lang="en-US" dirty="0">
                <a:sym typeface="Symbol" panose="05050102010706020507" pitchFamily="18" charset="2"/>
              </a:rPr>
              <a:t> de altos </a:t>
            </a:r>
            <a:r>
              <a:rPr lang="en-US" dirty="0" err="1">
                <a:sym typeface="Symbol" panose="05050102010706020507" pitchFamily="18" charset="2"/>
              </a:rPr>
              <a:t>grados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crea</a:t>
            </a:r>
            <a:r>
              <a:rPr lang="en-US" dirty="0">
                <a:sym typeface="Symbol" panose="05050102010706020507" pitchFamily="18" charset="2"/>
              </a:rPr>
              <a:t> un alto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 hacienda el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lento</a:t>
            </a:r>
          </a:p>
          <a:p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usarlo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aplicamos</a:t>
            </a:r>
            <a:r>
              <a:rPr lang="en-US" dirty="0">
                <a:sym typeface="Symbol" panose="05050102010706020507" pitchFamily="18" charset="2"/>
              </a:rPr>
              <a:t> el “</a:t>
            </a:r>
            <a:r>
              <a:rPr lang="en-US" dirty="0" err="1">
                <a:sym typeface="Symbol" panose="05050102010706020507" pitchFamily="18" charset="2"/>
              </a:rPr>
              <a:t>truco</a:t>
            </a:r>
            <a:r>
              <a:rPr lang="en-US" dirty="0">
                <a:sym typeface="Symbol" panose="05050102010706020507" pitchFamily="18" charset="2"/>
              </a:rPr>
              <a:t> de kernel” (</a:t>
            </a:r>
            <a:r>
              <a:rPr lang="en-US" dirty="0" err="1">
                <a:sym typeface="Symbol" panose="05050102010706020507" pitchFamily="18" charset="2"/>
              </a:rPr>
              <a:t>actúa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añadir</a:t>
            </a:r>
            <a:r>
              <a:rPr lang="en-US" dirty="0">
                <a:sym typeface="Symbol" panose="05050102010706020507" pitchFamily="18" charset="2"/>
              </a:rPr>
              <a:t> altos </a:t>
            </a:r>
            <a:r>
              <a:rPr lang="en-US" dirty="0" err="1">
                <a:sym typeface="Symbol" panose="05050102010706020507" pitchFamily="18" charset="2"/>
              </a:rPr>
              <a:t>grados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libertad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, los </a:t>
            </a:r>
            <a:r>
              <a:rPr lang="en-US" dirty="0" err="1">
                <a:sym typeface="Symbol" panose="05050102010706020507" pitchFamily="18" charset="2"/>
              </a:rPr>
              <a:t>justos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sin </a:t>
            </a:r>
            <a:r>
              <a:rPr lang="en-US" dirty="0" err="1">
                <a:sym typeface="Symbol" panose="05050102010706020507" pitchFamily="18" charset="2"/>
              </a:rPr>
              <a:t>añadirlos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dirty="0">
                <a:sym typeface="Symbol" panose="05050102010706020507" pitchFamily="18" charset="2"/>
              </a:rPr>
              <a:t>Coef0 </a:t>
            </a:r>
            <a:r>
              <a:rPr lang="en-US" dirty="0" err="1">
                <a:sym typeface="Symbol" panose="05050102010706020507" pitchFamily="18" charset="2"/>
              </a:rPr>
              <a:t>controla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cuanto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afectado</a:t>
            </a:r>
            <a:r>
              <a:rPr lang="en-US" dirty="0">
                <a:sym typeface="Symbol" panose="05050102010706020507" pitchFamily="18" charset="2"/>
              </a:rPr>
              <a:t> por…</a:t>
            </a:r>
          </a:p>
          <a:p>
            <a:r>
              <a:rPr lang="en-US" dirty="0">
                <a:sym typeface="Symbol" panose="05050102010706020507" pitchFamily="18" charset="2"/>
              </a:rPr>
              <a:t>… </a:t>
            </a:r>
            <a:r>
              <a:rPr lang="en-US" dirty="0" err="1">
                <a:sym typeface="Symbol" panose="05050102010706020507" pitchFamily="18" charset="2"/>
              </a:rPr>
              <a:t>polinomios</a:t>
            </a:r>
            <a:r>
              <a:rPr lang="en-US" dirty="0">
                <a:sym typeface="Symbol" panose="05050102010706020507" pitchFamily="18" charset="2"/>
              </a:rPr>
              <a:t> de alto </a:t>
            </a:r>
            <a:r>
              <a:rPr lang="en-US" dirty="0" err="1">
                <a:sym typeface="Symbol" panose="05050102010706020507" pitchFamily="18" charset="2"/>
              </a:rPr>
              <a:t>grado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B7916-2B6A-49F3-BA53-B67BC193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78430"/>
            <a:ext cx="5635486" cy="1399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2FD8E-7D61-4F15-9ACE-AABA144FA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91" y="4554804"/>
            <a:ext cx="6298095" cy="225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77067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Similaridad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También</a:t>
            </a:r>
            <a:r>
              <a:rPr lang="en-US" dirty="0">
                <a:sym typeface="Symbol" panose="05050102010706020507" pitchFamily="18" charset="2"/>
              </a:rPr>
              <a:t> es un </a:t>
            </a:r>
            <a:r>
              <a:rPr lang="en-US" dirty="0" err="1">
                <a:sym typeface="Symbol" panose="05050102010706020507" pitchFamily="18" charset="2"/>
              </a:rPr>
              <a:t>método</a:t>
            </a:r>
            <a:r>
              <a:rPr lang="en-US" dirty="0">
                <a:sym typeface="Symbol" panose="05050102010706020507" pitchFamily="18" charset="2"/>
              </a:rPr>
              <a:t> no lineal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Añade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computando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similaridad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Añadimos</a:t>
            </a:r>
            <a:r>
              <a:rPr lang="en-US" dirty="0">
                <a:sym typeface="Symbol" panose="05050102010706020507" pitchFamily="18" charset="2"/>
              </a:rPr>
              <a:t> dos “landmarks” x1=-2 y 1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Calculamos</a:t>
            </a:r>
            <a:r>
              <a:rPr lang="en-US" dirty="0">
                <a:sym typeface="Symbol" panose="05050102010706020507" pitchFamily="18" charset="2"/>
              </a:rPr>
              <a:t> RBF (Gaussian Radial Basis Function)</a:t>
            </a: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Curva</a:t>
            </a:r>
            <a:r>
              <a:rPr lang="en-US" dirty="0">
                <a:sym typeface="Symbol" panose="05050102010706020507" pitchFamily="18" charset="2"/>
              </a:rPr>
              <a:t> de Campana</a:t>
            </a:r>
          </a:p>
          <a:p>
            <a:r>
              <a:rPr lang="en-US" dirty="0">
                <a:sym typeface="Symbol" panose="05050102010706020507" pitchFamily="18" charset="2"/>
              </a:rPr>
              <a:t>RBF1 = (0.3*(-2 - -1))^2</a:t>
            </a:r>
          </a:p>
          <a:p>
            <a:r>
              <a:rPr lang="en-US" dirty="0">
                <a:sym typeface="Symbol" panose="05050102010706020507" pitchFamily="18" charset="2"/>
              </a:rPr>
              <a:t>RBF2=(0.3*(1 - -2))^2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crea</a:t>
            </a:r>
            <a:r>
              <a:rPr lang="en-US" dirty="0">
                <a:sym typeface="Symbol" panose="05050102010706020507" pitchFamily="18" charset="2"/>
              </a:rPr>
              <a:t> un dataset separable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B993E-C7AB-4F1C-BF13-A4B701EAE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373" y="3776177"/>
            <a:ext cx="7696200" cy="2876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C2D284-8E4F-42BA-B600-1BD52AD1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99" y="2952750"/>
            <a:ext cx="26670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55145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Radial Basis Function Kernel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Entrenados</a:t>
            </a:r>
            <a:r>
              <a:rPr lang="en-US" dirty="0">
                <a:sym typeface="Symbol" panose="05050102010706020507" pitchFamily="18" charset="2"/>
              </a:rPr>
              <a:t> con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valores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gama</a:t>
            </a:r>
            <a:r>
              <a:rPr lang="en-US" dirty="0">
                <a:sym typeface="Symbol" panose="05050102010706020507" pitchFamily="18" charset="2"/>
              </a:rPr>
              <a:t> y C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Aumentar</a:t>
            </a:r>
            <a:r>
              <a:rPr lang="en-US" dirty="0">
                <a:sym typeface="Symbol" panose="05050102010706020507" pitchFamily="18" charset="2"/>
              </a:rPr>
              <a:t> gamma </a:t>
            </a:r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una campana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Disminuirla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aumenta</a:t>
            </a:r>
            <a:r>
              <a:rPr lang="en-US" dirty="0">
                <a:sym typeface="Symbol" panose="05050102010706020507" pitchFamily="18" charset="2"/>
              </a:rPr>
              <a:t> la campana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CF64C-74DF-4E67-8466-6A91AB469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899" y="771088"/>
            <a:ext cx="5353050" cy="1200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0B463-C512-47F9-A9CF-9626DCF62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096" y="2229815"/>
            <a:ext cx="6321286" cy="41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89358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Complejidad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Computacional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LinearSVC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basada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librería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liblinear</a:t>
            </a:r>
            <a:r>
              <a:rPr lang="en-US" dirty="0">
                <a:sym typeface="Symbol" panose="05050102010706020507" pitchFamily="18" charset="2"/>
              </a:rPr>
              <a:t> (no </a:t>
            </a:r>
            <a:r>
              <a:rPr lang="en-US" dirty="0" err="1">
                <a:sym typeface="Symbol" panose="05050102010706020507" pitchFamily="18" charset="2"/>
              </a:rPr>
              <a:t>soporta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truco</a:t>
            </a:r>
            <a:r>
              <a:rPr lang="en-US" dirty="0">
                <a:sym typeface="Symbol" panose="05050102010706020507" pitchFamily="18" charset="2"/>
              </a:rPr>
              <a:t> de kernel)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complejidad</a:t>
            </a:r>
            <a:r>
              <a:rPr lang="en-US" dirty="0">
                <a:sym typeface="Symbol" panose="05050102010706020507" pitchFamily="18" charset="2"/>
              </a:rPr>
              <a:t> es O(</a:t>
            </a:r>
            <a:r>
              <a:rPr lang="en-US" dirty="0" err="1">
                <a:sym typeface="Symbol" panose="05050102010706020507" pitchFamily="18" charset="2"/>
              </a:rPr>
              <a:t>mxn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El parametron epsilon </a:t>
            </a:r>
            <a:r>
              <a:rPr lang="en-US" dirty="0" err="1">
                <a:sym typeface="Symbol" panose="05050102010706020507" pitchFamily="18" charset="2"/>
              </a:rPr>
              <a:t>controla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tolerancia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 SVC es </a:t>
            </a:r>
            <a:r>
              <a:rPr lang="en-US" dirty="0" err="1">
                <a:sym typeface="Symbol" panose="05050102010706020507" pitchFamily="18" charset="2"/>
              </a:rPr>
              <a:t>basada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libsvm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soporta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truco</a:t>
            </a:r>
            <a:r>
              <a:rPr lang="en-US" dirty="0">
                <a:sym typeface="Symbol" panose="05050102010706020507" pitchFamily="18" charset="2"/>
              </a:rPr>
              <a:t> de kernel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complejidad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</a:t>
            </a:r>
            <a:r>
              <a:rPr lang="en-US" dirty="0">
                <a:sym typeface="Symbol" panose="05050102010706020507" pitchFamily="18" charset="2"/>
              </a:rPr>
              <a:t> de O(m^2*n) y O(m^3*n)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B844F-D63C-4505-9561-449BC03E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75" y="4094922"/>
            <a:ext cx="8501733" cy="228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92070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Regresión</a:t>
            </a:r>
            <a:r>
              <a:rPr lang="en-US" dirty="0">
                <a:sym typeface="Symbol" panose="05050102010706020507" pitchFamily="18" charset="2"/>
              </a:rPr>
              <a:t> por SVM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vez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encontrar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margen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largo </a:t>
            </a:r>
            <a:r>
              <a:rPr lang="en-US" dirty="0" err="1">
                <a:sym typeface="Symbol" panose="05050102010706020507" pitchFamily="18" charset="2"/>
              </a:rPr>
              <a:t>tratamos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todos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quepan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margen</a:t>
            </a:r>
            <a:r>
              <a:rPr lang="en-US" dirty="0">
                <a:sym typeface="Symbol" panose="05050102010706020507" pitchFamily="18" charset="2"/>
              </a:rPr>
              <a:t> sin </a:t>
            </a:r>
            <a:r>
              <a:rPr lang="en-US" dirty="0" err="1">
                <a:sym typeface="Symbol" panose="05050102010706020507" pitchFamily="18" charset="2"/>
              </a:rPr>
              <a:t>violar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límites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No es </a:t>
            </a:r>
            <a:r>
              <a:rPr lang="en-US" dirty="0" err="1">
                <a:sym typeface="Symbol" panose="05050102010706020507" pitchFamily="18" charset="2"/>
              </a:rPr>
              <a:t>afectado</a:t>
            </a:r>
            <a:r>
              <a:rPr lang="en-US" dirty="0">
                <a:sym typeface="Symbol" panose="05050102010706020507" pitchFamily="18" charset="2"/>
              </a:rPr>
              <a:t> por </a:t>
            </a:r>
            <a:r>
              <a:rPr lang="en-US" dirty="0" err="1">
                <a:sym typeface="Symbol" panose="05050102010706020507" pitchFamily="18" charset="2"/>
              </a:rPr>
              <a:t>nuevas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BAECB-3F8C-43FE-B06B-338C3286A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018" y="2312961"/>
            <a:ext cx="4412974" cy="1925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A851A2-6ABC-4753-A6DA-4AA44470F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17" y="3015667"/>
            <a:ext cx="3171825" cy="1000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A438E1-63F4-4843-9419-8F4328FC4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17" y="4015792"/>
            <a:ext cx="5455548" cy="1007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1E1A1-7E06-4845-B2D7-0D09EA120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585" y="4302851"/>
            <a:ext cx="5696777" cy="243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08045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¿</a:t>
            </a:r>
            <a:r>
              <a:rPr lang="en-US" dirty="0" err="1">
                <a:sym typeface="Symbol" panose="05050102010706020507" pitchFamily="18" charset="2"/>
              </a:rPr>
              <a:t>Cómo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las SVM y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r>
              <a:rPr lang="en-US" dirty="0">
                <a:sym typeface="Symbol" panose="05050102010706020507" pitchFamily="18" charset="2"/>
              </a:rPr>
              <a:t>Las decisions un </a:t>
            </a:r>
            <a:r>
              <a:rPr lang="en-US" dirty="0" err="1">
                <a:sym typeface="Symbol" panose="05050102010706020507" pitchFamily="18" charset="2"/>
              </a:rPr>
              <a:t>funciones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predicción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decision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Si es positive </a:t>
            </a:r>
            <a:r>
              <a:rPr lang="en-US" dirty="0" err="1">
                <a:sym typeface="Symbol" panose="05050102010706020507" pitchFamily="18" charset="2"/>
              </a:rPr>
              <a:t>pertenece</a:t>
            </a:r>
            <a:r>
              <a:rPr lang="en-US" dirty="0">
                <a:sym typeface="Symbol" panose="05050102010706020507" pitchFamily="18" charset="2"/>
              </a:rPr>
              <a:t> a la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 (1)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Si es negative </a:t>
            </a:r>
            <a:r>
              <a:rPr lang="en-US" dirty="0" err="1">
                <a:sym typeface="Symbol" panose="05050102010706020507" pitchFamily="18" charset="2"/>
              </a:rPr>
              <a:t>pertenece</a:t>
            </a:r>
            <a:r>
              <a:rPr lang="en-US" dirty="0">
                <a:sym typeface="Symbol" panose="05050102010706020507" pitchFamily="18" charset="2"/>
              </a:rPr>
              <a:t> a la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 (0)</a:t>
            </a:r>
          </a:p>
          <a:p>
            <a:r>
              <a:rPr lang="en-US" dirty="0" err="1">
                <a:sym typeface="Symbol" panose="05050102010706020507" pitchFamily="18" charset="2"/>
              </a:rPr>
              <a:t>Esta</a:t>
            </a:r>
            <a:r>
              <a:rPr lang="en-US" dirty="0">
                <a:sym typeface="Symbol" panose="05050102010706020507" pitchFamily="18" charset="2"/>
              </a:rPr>
              <a:t> es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decision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3D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Las </a:t>
            </a:r>
            <a:r>
              <a:rPr lang="en-US" dirty="0" err="1">
                <a:sym typeface="Wingdings" panose="05000000000000000000" pitchFamily="2" charset="2"/>
              </a:rPr>
              <a:t>líneas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punteadas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pertenecen</a:t>
            </a:r>
            <a:r>
              <a:rPr lang="en-US" dirty="0">
                <a:sym typeface="Wingdings" panose="05000000000000000000" pitchFamily="2" charset="2"/>
              </a:rPr>
              <a:t> al </a:t>
            </a:r>
            <a:r>
              <a:rPr lang="en-US" dirty="0" err="1">
                <a:sym typeface="Wingdings" panose="05000000000000000000" pitchFamily="2" charset="2"/>
              </a:rPr>
              <a:t>margen</a:t>
            </a:r>
            <a:r>
              <a:rPr lang="en-US" dirty="0">
                <a:sym typeface="Wingdings" panose="05000000000000000000" pitchFamily="2" charset="2"/>
              </a:rPr>
              <a:t> de -1 a 1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Entrenar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significa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encontrar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este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margen</a:t>
            </a:r>
            <a:r>
              <a:rPr lang="en-US" dirty="0">
                <a:sym typeface="Wingdings" panose="05000000000000000000" pitchFamily="2" charset="2"/>
              </a:rPr>
              <a:t>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… que sea </a:t>
            </a:r>
            <a:r>
              <a:rPr lang="en-US" dirty="0" err="1">
                <a:sym typeface="Wingdings" panose="05000000000000000000" pitchFamily="2" charset="2"/>
              </a:rPr>
              <a:t>amplio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7BCDA-83E0-4452-8392-F9DEAAF8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4" y="2384977"/>
            <a:ext cx="3048000" cy="285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1760F1-0A38-4DA1-B98C-A275969AB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504" y="2156377"/>
            <a:ext cx="2314575" cy="1028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A322E-7E3F-46C8-83A6-CE3947EE4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606" y="3513136"/>
            <a:ext cx="5134376" cy="281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70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Neurociencia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/>
              <a:t>Generar el proceso cognitivo</a:t>
            </a:r>
          </a:p>
          <a:p>
            <a:pPr lvl="1"/>
            <a:r>
              <a:rPr lang="es-PA" dirty="0"/>
              <a:t>Colección de Células llevan a acciones y conciencia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Singularidad</a:t>
            </a:r>
          </a:p>
          <a:p>
            <a:pPr lvl="1"/>
            <a:r>
              <a:rPr lang="es-PA" dirty="0" err="1"/>
              <a:t>Vinge</a:t>
            </a:r>
            <a:r>
              <a:rPr lang="es-PA" dirty="0"/>
              <a:t>, 1993; </a:t>
            </a:r>
            <a:r>
              <a:rPr lang="es-PA" dirty="0" err="1"/>
              <a:t>Kurzweil</a:t>
            </a:r>
            <a:r>
              <a:rPr lang="es-PA" dirty="0"/>
              <a:t>, 2005</a:t>
            </a:r>
          </a:p>
          <a:p>
            <a:pPr lvl="1"/>
            <a:r>
              <a:rPr lang="es-PA" dirty="0"/>
              <a:t>Sin diferencia entre IA y humanos</a:t>
            </a:r>
          </a:p>
          <a:p>
            <a:pPr lvl="1"/>
            <a:r>
              <a:rPr lang="es-PA" dirty="0"/>
              <a:t>Aún con la supercomputadora no sabemos llegar a AGI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59" y="2269672"/>
            <a:ext cx="961752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88513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¿</a:t>
            </a:r>
            <a:r>
              <a:rPr lang="en-US" dirty="0" err="1">
                <a:sym typeface="Symbol" panose="05050102010706020507" pitchFamily="18" charset="2"/>
              </a:rPr>
              <a:t>Cómo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las SVM y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r>
              <a:rPr lang="en-US" dirty="0" err="1">
                <a:sym typeface="Symbol" panose="05050102010706020507" pitchFamily="18" charset="2"/>
              </a:rPr>
              <a:t>Objetivo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Entrenamiento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Izq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decision </a:t>
            </a:r>
            <a:r>
              <a:rPr lang="en-US" dirty="0" err="1">
                <a:sym typeface="Symbol" panose="05050102010706020507" pitchFamily="18" charset="2"/>
              </a:rPr>
              <a:t>pendiente</a:t>
            </a:r>
            <a:r>
              <a:rPr lang="en-US" dirty="0">
                <a:sym typeface="Symbol" panose="05050102010706020507" pitchFamily="18" charset="2"/>
              </a:rPr>
              <a:t> 1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Der </a:t>
            </a:r>
            <a:r>
              <a:rPr lang="en-US" dirty="0" err="1">
                <a:sym typeface="Symbol" panose="05050102010706020507" pitchFamily="18" charset="2"/>
              </a:rPr>
              <a:t>funció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decición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pendiente</a:t>
            </a:r>
            <a:r>
              <a:rPr lang="en-US" dirty="0">
                <a:sym typeface="Symbol" panose="05050102010706020507" pitchFamily="18" charset="2"/>
              </a:rPr>
              <a:t> / 2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El divider entre 2 </a:t>
            </a:r>
            <a:r>
              <a:rPr lang="en-US" dirty="0" err="1">
                <a:sym typeface="Symbol" panose="05050102010706020507" pitchFamily="18" charset="2"/>
              </a:rPr>
              <a:t>duplica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margen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Necesitamos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minimizar</a:t>
            </a:r>
            <a:r>
              <a:rPr lang="en-US" dirty="0">
                <a:sym typeface="Symbol" panose="05050102010706020507" pitchFamily="18" charset="2"/>
              </a:rPr>
              <a:t> ||w|| para </a:t>
            </a:r>
            <a:r>
              <a:rPr lang="en-US" dirty="0" err="1">
                <a:sym typeface="Symbol" panose="05050102010706020507" pitchFamily="18" charset="2"/>
              </a:rPr>
              <a:t>tener</a:t>
            </a:r>
            <a:r>
              <a:rPr lang="en-US" dirty="0">
                <a:sym typeface="Symbol" panose="05050102010706020507" pitchFamily="18" charset="2"/>
              </a:rPr>
              <a:t> un largo </a:t>
            </a:r>
            <a:r>
              <a:rPr lang="en-US" dirty="0" err="1">
                <a:sym typeface="Symbol" panose="05050102010706020507" pitchFamily="18" charset="2"/>
              </a:rPr>
              <a:t>margen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Si temenos hard margins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decision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que ser mayor a 1 (</a:t>
            </a:r>
            <a:r>
              <a:rPr lang="en-US" dirty="0" err="1">
                <a:sym typeface="Symbol" panose="05050102010706020507" pitchFamily="18" charset="2"/>
              </a:rPr>
              <a:t>ver</a:t>
            </a:r>
            <a:r>
              <a:rPr lang="en-US" dirty="0">
                <a:sym typeface="Symbol" panose="05050102010706020507" pitchFamily="18" charset="2"/>
              </a:rPr>
              <a:t> fig </a:t>
            </a:r>
            <a:r>
              <a:rPr lang="en-US" dirty="0" err="1">
                <a:sym typeface="Symbol" panose="05050102010706020507" pitchFamily="18" charset="2"/>
              </a:rPr>
              <a:t>derecha</a:t>
            </a:r>
            <a:r>
              <a:rPr lang="en-US" dirty="0">
                <a:sym typeface="Symbol" panose="05050102010706020507" pitchFamily="18" charset="2"/>
              </a:rPr>
              <a:t> inferior)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Para soft margin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controlada</a:t>
            </a:r>
            <a:r>
              <a:rPr lang="en-US" dirty="0">
                <a:sym typeface="Symbol" panose="05050102010706020507" pitchFamily="18" charset="2"/>
              </a:rPr>
              <a:t>…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… por la variable de slack (chi &gt; 0)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70EA0-4C0C-4379-BE5F-BAD0E2B91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635" y="1818458"/>
            <a:ext cx="6175512" cy="210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1A1D5-EBFD-4895-988F-59D026F45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454" y="4776608"/>
            <a:ext cx="5529528" cy="1220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93711-BD5B-4483-A2BE-EB90B77B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4" y="5530245"/>
            <a:ext cx="5905593" cy="112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9393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¿</a:t>
            </a:r>
            <a:r>
              <a:rPr lang="en-US" dirty="0" err="1">
                <a:sym typeface="Symbol" panose="05050102010706020507" pitchFamily="18" charset="2"/>
              </a:rPr>
              <a:t>Cómo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las SVM y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r>
              <a:rPr lang="en-US" dirty="0" err="1">
                <a:sym typeface="Symbol" panose="05050102010706020507" pitchFamily="18" charset="2"/>
              </a:rPr>
              <a:t>Programación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Cuadrática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Son </a:t>
            </a:r>
            <a:r>
              <a:rPr lang="en-US" dirty="0" err="1">
                <a:sym typeface="Symbol" panose="05050102010706020507" pitchFamily="18" charset="2"/>
              </a:rPr>
              <a:t>parte</a:t>
            </a:r>
            <a:r>
              <a:rPr lang="en-US" dirty="0">
                <a:sym typeface="Symbol" panose="05050102010706020507" pitchFamily="18" charset="2"/>
              </a:rPr>
              <a:t> de las </a:t>
            </a:r>
            <a:r>
              <a:rPr lang="en-US" dirty="0" err="1">
                <a:sym typeface="Symbol" panose="05050102010706020507" pitchFamily="18" charset="2"/>
              </a:rPr>
              <a:t>soluciones</a:t>
            </a:r>
            <a:r>
              <a:rPr lang="en-US" dirty="0">
                <a:sym typeface="Symbol" panose="05050102010706020507" pitchFamily="18" charset="2"/>
              </a:rPr>
              <a:t> de hard margin y soft margin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Ap &lt;= b define una </a:t>
            </a:r>
            <a:r>
              <a:rPr lang="en-US" dirty="0" err="1">
                <a:sym typeface="Symbol" panose="05050102010706020507" pitchFamily="18" charset="2"/>
              </a:rPr>
              <a:t>limitante</a:t>
            </a:r>
            <a:r>
              <a:rPr lang="en-US" dirty="0">
                <a:sym typeface="Symbol" panose="05050102010706020507" pitchFamily="18" charset="2"/>
              </a:rPr>
              <a:t>…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… de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minimizar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Son </a:t>
            </a:r>
            <a:r>
              <a:rPr lang="en-US" dirty="0" err="1">
                <a:sym typeface="Symbol" panose="05050102010706020507" pitchFamily="18" charset="2"/>
              </a:rPr>
              <a:t>parte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funciones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optimización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para el </a:t>
            </a:r>
            <a:r>
              <a:rPr lang="en-US" dirty="0" err="1">
                <a:sym typeface="Symbol" panose="05050102010706020507" pitchFamily="18" charset="2"/>
              </a:rPr>
              <a:t>truco</a:t>
            </a:r>
            <a:r>
              <a:rPr lang="en-US" dirty="0">
                <a:sym typeface="Symbol" panose="05050102010706020507" pitchFamily="18" charset="2"/>
              </a:rPr>
              <a:t> de kernel se </a:t>
            </a:r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otro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tipo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optimizacion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50133-81DA-441C-A7D5-8106B8EC9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307" y="2667663"/>
            <a:ext cx="73056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231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¿</a:t>
            </a:r>
            <a:r>
              <a:rPr lang="en-US" dirty="0" err="1">
                <a:sym typeface="Symbol" panose="05050102010706020507" pitchFamily="18" charset="2"/>
              </a:rPr>
              <a:t>Cómo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las SVM y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Dual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Dado un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optimización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llamado</a:t>
            </a:r>
            <a:r>
              <a:rPr lang="en-US" dirty="0">
                <a:sym typeface="Symbol" panose="05050102010706020507" pitchFamily="18" charset="2"/>
              </a:rPr>
              <a:t> primer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) se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expresar</a:t>
            </a:r>
            <a:r>
              <a:rPr lang="en-US" dirty="0">
                <a:sym typeface="Symbol" panose="05050102010706020507" pitchFamily="18" charset="2"/>
              </a:rPr>
              <a:t> de forma </a:t>
            </a:r>
            <a:r>
              <a:rPr lang="en-US" dirty="0" err="1">
                <a:sym typeface="Symbol" panose="05050102010706020507" pitchFamily="18" charset="2"/>
              </a:rPr>
              <a:t>cerrada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llamado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dual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Es una </a:t>
            </a:r>
            <a:r>
              <a:rPr lang="en-US" dirty="0" err="1">
                <a:sym typeface="Symbol" panose="05050102010706020507" pitchFamily="18" charset="2"/>
              </a:rPr>
              <a:t>solución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suboptima</a:t>
            </a:r>
            <a:r>
              <a:rPr lang="en-US" dirty="0">
                <a:sym typeface="Symbol" panose="05050102010706020507" pitchFamily="18" charset="2"/>
              </a:rPr>
              <a:t> del primer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funcional</a:t>
            </a:r>
            <a:r>
              <a:rPr lang="en-US" dirty="0">
                <a:sym typeface="Symbol" panose="05050102010706020507" pitchFamily="18" charset="2"/>
              </a:rPr>
              <a:t> para el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dual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Es </a:t>
            </a:r>
            <a:r>
              <a:rPr lang="en-US" dirty="0" err="1">
                <a:sym typeface="Symbol" panose="05050102010706020507" pitchFamily="18" charset="2"/>
              </a:rPr>
              <a:t>perfectamente</a:t>
            </a:r>
            <a:r>
              <a:rPr lang="en-US" dirty="0">
                <a:sym typeface="Symbol" panose="05050102010706020507" pitchFamily="18" charset="2"/>
              </a:rPr>
              <a:t> applicable a SVM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Solución</a:t>
            </a:r>
            <a:r>
              <a:rPr lang="en-US" dirty="0">
                <a:sym typeface="Symbol" panose="05050102010706020507" pitchFamily="18" charset="2"/>
              </a:rPr>
              <a:t> dual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De la </a:t>
            </a:r>
            <a:r>
              <a:rPr lang="en-US" dirty="0" err="1">
                <a:sym typeface="Symbol" panose="05050102010706020507" pitchFamily="18" charset="2"/>
              </a:rPr>
              <a:t>solución</a:t>
            </a:r>
            <a:r>
              <a:rPr lang="en-US" dirty="0">
                <a:sym typeface="Symbol" panose="05050102010706020507" pitchFamily="18" charset="2"/>
              </a:rPr>
              <a:t> dual a la </a:t>
            </a:r>
            <a:r>
              <a:rPr lang="en-US" dirty="0" err="1">
                <a:sym typeface="Symbol" panose="05050102010706020507" pitchFamily="18" charset="2"/>
              </a:rPr>
              <a:t>solución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primera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Esto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rápido</a:t>
            </a:r>
            <a:r>
              <a:rPr lang="en-US" dirty="0">
                <a:sym typeface="Symbol" panose="05050102010706020507" pitchFamily="18" charset="2"/>
              </a:rPr>
              <a:t> de resolver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truco</a:t>
            </a:r>
            <a:r>
              <a:rPr lang="en-US" dirty="0">
                <a:sym typeface="Symbol" panose="05050102010706020507" pitchFamily="18" charset="2"/>
              </a:rPr>
              <a:t> de kernel </a:t>
            </a:r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uso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esto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F6265-0367-4BEE-A06C-2BEAE6213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325" y="3760304"/>
            <a:ext cx="4415534" cy="1010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E75E4-78C1-4879-8A22-1ECC6C273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71" y="4947752"/>
            <a:ext cx="26193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20058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¿</a:t>
            </a:r>
            <a:r>
              <a:rPr lang="en-US" dirty="0" err="1">
                <a:sym typeface="Symbol" panose="05050102010706020507" pitchFamily="18" charset="2"/>
              </a:rPr>
              <a:t>Cómo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las SVM y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r>
              <a:rPr lang="en-US" dirty="0">
                <a:sym typeface="Symbol" panose="05050102010706020507" pitchFamily="18" charset="2"/>
              </a:rPr>
              <a:t>SVM de Kernel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Suponga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quiere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aplicar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polinomio</a:t>
            </a:r>
            <a:r>
              <a:rPr lang="en-US" dirty="0">
                <a:sym typeface="Symbol" panose="05050102010706020507" pitchFamily="18" charset="2"/>
              </a:rPr>
              <a:t> de 2do </a:t>
            </a:r>
            <a:r>
              <a:rPr lang="en-US" dirty="0" err="1">
                <a:sym typeface="Symbol" panose="05050102010706020507" pitchFamily="18" charset="2"/>
              </a:rPr>
              <a:t>grado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el Sistema al dataset </a:t>
            </a:r>
            <a:r>
              <a:rPr lang="en-US" dirty="0" err="1">
                <a:sym typeface="Symbol" panose="05050102010706020507" pitchFamily="18" charset="2"/>
              </a:rPr>
              <a:t>transformado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polinomio</a:t>
            </a:r>
            <a:r>
              <a:rPr lang="en-US" dirty="0">
                <a:sym typeface="Symbol" panose="05050102010706020507" pitchFamily="18" charset="2"/>
              </a:rPr>
              <a:t> que se </a:t>
            </a:r>
            <a:r>
              <a:rPr lang="en-US" dirty="0" err="1">
                <a:sym typeface="Symbol" panose="05050102010706020507" pitchFamily="18" charset="2"/>
              </a:rPr>
              <a:t>requiere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aplicar</a:t>
            </a:r>
            <a:r>
              <a:rPr lang="en-US" dirty="0">
                <a:sym typeface="Symbol" panose="05050102010706020507" pitchFamily="18" charset="2"/>
              </a:rPr>
              <a:t> es (</a:t>
            </a:r>
            <a:r>
              <a:rPr lang="en-US" dirty="0" err="1">
                <a:sym typeface="Symbol" panose="05050102010706020507" pitchFamily="18" charset="2"/>
              </a:rPr>
              <a:t>notar</a:t>
            </a:r>
            <a:r>
              <a:rPr lang="en-US" dirty="0">
                <a:sym typeface="Symbol" panose="05050102010706020507" pitchFamily="18" charset="2"/>
              </a:rPr>
              <a:t> que es 3D)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¿</a:t>
            </a:r>
            <a:r>
              <a:rPr lang="en-US" dirty="0" err="1">
                <a:sym typeface="Wingdings" panose="05000000000000000000" pitchFamily="2" charset="2"/>
              </a:rPr>
              <a:t>Qué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sucede</a:t>
            </a:r>
            <a:r>
              <a:rPr lang="en-US" dirty="0">
                <a:sym typeface="Wingdings" panose="05000000000000000000" pitchFamily="2" charset="2"/>
              </a:rPr>
              <a:t> con los </a:t>
            </a:r>
            <a:r>
              <a:rPr lang="en-US" dirty="0" err="1">
                <a:sym typeface="Wingdings" panose="05000000000000000000" pitchFamily="2" charset="2"/>
              </a:rPr>
              <a:t>vectores</a:t>
            </a:r>
            <a:r>
              <a:rPr lang="en-US" dirty="0">
                <a:sym typeface="Wingdings" panose="05000000000000000000" pitchFamily="2" charset="2"/>
              </a:rPr>
              <a:t> a y b </a:t>
            </a:r>
            <a:r>
              <a:rPr lang="en-US" dirty="0" err="1">
                <a:sym typeface="Wingdings" panose="05000000000000000000" pitchFamily="2" charset="2"/>
              </a:rPr>
              <a:t>aplicados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esto</a:t>
            </a:r>
            <a:r>
              <a:rPr lang="en-US" dirty="0">
                <a:sym typeface="Wingdings" panose="05000000000000000000" pitchFamily="2" charset="2"/>
              </a:rPr>
              <a:t>? 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Este es el </a:t>
            </a:r>
            <a:r>
              <a:rPr lang="en-US" dirty="0" err="1">
                <a:sym typeface="Wingdings" panose="05000000000000000000" pitchFamily="2" charset="2"/>
              </a:rPr>
              <a:t>truco</a:t>
            </a:r>
            <a:r>
              <a:rPr lang="en-US" dirty="0">
                <a:sym typeface="Wingdings" panose="05000000000000000000" pitchFamily="2" charset="2"/>
              </a:rPr>
              <a:t> de kernel para dos variables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El </a:t>
            </a:r>
            <a:r>
              <a:rPr lang="en-US" dirty="0" err="1">
                <a:sym typeface="Wingdings" panose="05000000000000000000" pitchFamily="2" charset="2"/>
              </a:rPr>
              <a:t>resultado</a:t>
            </a:r>
            <a:r>
              <a:rPr lang="en-US" dirty="0">
                <a:sym typeface="Wingdings" panose="05000000000000000000" pitchFamily="2" charset="2"/>
              </a:rPr>
              <a:t> es </a:t>
            </a:r>
            <a:r>
              <a:rPr lang="en-US" dirty="0" err="1">
                <a:sym typeface="Wingdings" panose="05000000000000000000" pitchFamily="2" charset="2"/>
              </a:rPr>
              <a:t>a.T</a:t>
            </a:r>
            <a:r>
              <a:rPr lang="en-US" dirty="0">
                <a:sym typeface="Wingdings" panose="05000000000000000000" pitchFamily="2" charset="2"/>
              </a:rPr>
              <a:t> . b al </a:t>
            </a:r>
            <a:r>
              <a:rPr lang="en-US" dirty="0" err="1">
                <a:sym typeface="Wingdings" panose="05000000000000000000" pitchFamily="2" charset="2"/>
              </a:rPr>
              <a:t>cuadrado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</a:rPr>
              <a:t>Para </a:t>
            </a:r>
            <a:r>
              <a:rPr lang="en-US" dirty="0" err="1">
                <a:sym typeface="Wingdings" panose="05000000000000000000" pitchFamily="2" charset="2"/>
              </a:rPr>
              <a:t>cada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caso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podemos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aplicar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este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truco</a:t>
            </a:r>
            <a:r>
              <a:rPr lang="en-US" dirty="0">
                <a:sym typeface="Wingdings" panose="05000000000000000000" pitchFamily="2" charset="2"/>
              </a:rPr>
              <a:t> (2, 3, 4, n)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Es </a:t>
            </a:r>
            <a:r>
              <a:rPr lang="en-US" dirty="0" err="1">
                <a:sym typeface="Wingdings" panose="05000000000000000000" pitchFamily="2" charset="2"/>
              </a:rPr>
              <a:t>más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computacionalmente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eficiente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 err="1">
                <a:sym typeface="Wingdings" panose="05000000000000000000" pitchFamily="2" charset="2"/>
              </a:rPr>
              <a:t>Mostramos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truco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aplicado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otros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problemas</a:t>
            </a:r>
            <a:r>
              <a:rPr lang="en-US" dirty="0">
                <a:sym typeface="Wingdings" panose="05000000000000000000" pitchFamily="2" charset="2"/>
              </a:rPr>
              <a:t> 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3DC77-E47D-4D6F-8C7A-D564A74B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108" y="2027935"/>
            <a:ext cx="2476500" cy="1476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F3ABB-B59B-4945-8CEA-2101C5195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124" y="3594742"/>
            <a:ext cx="4440449" cy="1634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0CBBF5-3878-4AF2-8A7E-90D1B3CA8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608" y="5228882"/>
            <a:ext cx="3909365" cy="153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4403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¿</a:t>
            </a:r>
            <a:r>
              <a:rPr lang="en-US" dirty="0" err="1">
                <a:sym typeface="Symbol" panose="05050102010706020507" pitchFamily="18" charset="2"/>
              </a:rPr>
              <a:t>Cómo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las SVM y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r>
              <a:rPr lang="en-US" dirty="0">
                <a:sym typeface="Symbol" panose="05050102010706020507" pitchFamily="18" charset="2"/>
              </a:rPr>
              <a:t>De lo anterior </a:t>
            </a:r>
            <a:r>
              <a:rPr lang="en-US" dirty="0" err="1">
                <a:sym typeface="Symbol" panose="05050102010706020507" pitchFamily="18" charset="2"/>
              </a:rPr>
              <a:t>falta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ir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solución</a:t>
            </a:r>
            <a:r>
              <a:rPr lang="en-US" dirty="0">
                <a:sym typeface="Symbol" panose="05050102010706020507" pitchFamily="18" charset="2"/>
              </a:rPr>
              <a:t> dual a la </a:t>
            </a:r>
            <a:r>
              <a:rPr lang="en-US" dirty="0" err="1">
                <a:sym typeface="Symbol" panose="05050102010706020507" pitchFamily="18" charset="2"/>
              </a:rPr>
              <a:t>primera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Para la </a:t>
            </a:r>
            <a:r>
              <a:rPr lang="en-US" dirty="0" err="1">
                <a:sym typeface="Symbol" panose="05050102010706020507" pitchFamily="18" charset="2"/>
              </a:rPr>
              <a:t>hipotesis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Para el </a:t>
            </a:r>
            <a:r>
              <a:rPr lang="en-US" dirty="0" err="1">
                <a:sym typeface="Symbol" panose="05050102010706020507" pitchFamily="18" charset="2"/>
              </a:rPr>
              <a:t>término</a:t>
            </a:r>
            <a:r>
              <a:rPr lang="en-US" dirty="0">
                <a:sym typeface="Symbol" panose="05050102010706020507" pitchFamily="18" charset="2"/>
              </a:rPr>
              <a:t> de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9AFC8-325D-47BB-AE8F-119ECF53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305" y="2374677"/>
            <a:ext cx="5074756" cy="2178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C886E0-EFA2-4D74-A4BD-2489E4C92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625" y="4780368"/>
            <a:ext cx="6252127" cy="193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5015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¿</a:t>
            </a:r>
            <a:r>
              <a:rPr lang="en-US" dirty="0" err="1">
                <a:sym typeface="Symbol" panose="05050102010706020507" pitchFamily="18" charset="2"/>
              </a:rPr>
              <a:t>Cómo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las SVM y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r>
              <a:rPr lang="en-US" dirty="0">
                <a:sym typeface="Symbol" panose="05050102010706020507" pitchFamily="18" charset="2"/>
              </a:rPr>
              <a:t>Online Learning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SVM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Un </a:t>
            </a:r>
            <a:r>
              <a:rPr lang="en-US" dirty="0" err="1">
                <a:sym typeface="Symbol" panose="05050102010706020507" pitchFamily="18" charset="2"/>
              </a:rPr>
              <a:t>buen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método</a:t>
            </a:r>
            <a:r>
              <a:rPr lang="en-US" dirty="0">
                <a:sym typeface="Symbol" panose="05050102010706020507" pitchFamily="18" charset="2"/>
              </a:rPr>
              <a:t> de training para las SVM son GD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minimizar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utilizamos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ecuación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El primer </a:t>
            </a:r>
            <a:r>
              <a:rPr lang="en-US" dirty="0" err="1">
                <a:sym typeface="Symbol" panose="05050102010706020507" pitchFamily="18" charset="2"/>
              </a:rPr>
              <a:t>término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empuja</a:t>
            </a:r>
            <a:r>
              <a:rPr lang="en-US" dirty="0">
                <a:sym typeface="Symbol" panose="05050102010706020507" pitchFamily="18" charset="2"/>
              </a:rPr>
              <a:t> al model a </a:t>
            </a:r>
            <a:r>
              <a:rPr lang="en-US" dirty="0" err="1">
                <a:sym typeface="Symbol" panose="05050102010706020507" pitchFamily="18" charset="2"/>
              </a:rPr>
              <a:t>tener</a:t>
            </a:r>
            <a:r>
              <a:rPr lang="en-US" dirty="0">
                <a:sym typeface="Symbol" panose="05050102010706020507" pitchFamily="18" charset="2"/>
              </a:rPr>
              <a:t> un bajo vector de pesos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EL Segundo </a:t>
            </a:r>
            <a:r>
              <a:rPr lang="en-US" dirty="0" err="1">
                <a:sym typeface="Symbol" panose="05050102010706020507" pitchFamily="18" charset="2"/>
              </a:rPr>
              <a:t>calcula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márgenes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violación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>
                <a:sym typeface="Symbol" panose="05050102010706020507" pitchFamily="18" charset="2"/>
              </a:rPr>
              <a:t>Una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violación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margen</a:t>
            </a:r>
            <a:r>
              <a:rPr lang="en-US" dirty="0">
                <a:sym typeface="Symbol" panose="05050102010706020507" pitchFamily="18" charset="2"/>
              </a:rPr>
              <a:t> 0 </a:t>
            </a:r>
            <a:r>
              <a:rPr lang="en-US" dirty="0" err="1">
                <a:sym typeface="Symbol" panose="05050102010706020507" pitchFamily="18" charset="2"/>
              </a:rPr>
              <a:t>localiza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límites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rango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correcto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Pérdida</a:t>
            </a:r>
            <a:r>
              <a:rPr lang="en-US" dirty="0">
                <a:sym typeface="Symbol" panose="05050102010706020507" pitchFamily="18" charset="2"/>
              </a:rPr>
              <a:t> Hinge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Pendiente</a:t>
            </a:r>
            <a:r>
              <a:rPr lang="en-US" dirty="0">
                <a:sym typeface="Symbol" panose="05050102010706020507" pitchFamily="18" charset="2"/>
              </a:rPr>
              <a:t> 0 para t &gt; 1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Pendiente</a:t>
            </a:r>
            <a:r>
              <a:rPr lang="en-US" dirty="0">
                <a:sym typeface="Symbol" panose="05050102010706020507" pitchFamily="18" charset="2"/>
              </a:rPr>
              <a:t> -1 para t &lt;=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50DAF-3730-412A-A439-F0EAAA5A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643" y="2529726"/>
            <a:ext cx="4698930" cy="678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D2873-D8AB-4B56-BEC8-C26C81DBD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487" y="4284032"/>
            <a:ext cx="4384605" cy="236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66529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Árboles de Decisión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También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pueden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usar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regresión</a:t>
            </a:r>
            <a:r>
              <a:rPr lang="en-US" dirty="0">
                <a:sym typeface="Symbol" panose="05050102010706020507" pitchFamily="18" charset="2"/>
              </a:rPr>
              <a:t> tanto para </a:t>
            </a:r>
            <a:r>
              <a:rPr lang="en-US" dirty="0" err="1">
                <a:sym typeface="Symbol" panose="05050102010706020507" pitchFamily="18" charset="2"/>
              </a:rPr>
              <a:t>clasificación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Componente</a:t>
            </a:r>
            <a:r>
              <a:rPr lang="en-US" dirty="0">
                <a:sym typeface="Symbol" panose="05050102010706020507" pitchFamily="18" charset="2"/>
              </a:rPr>
              <a:t> fundamental del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Bosques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Aleatorios</a:t>
            </a:r>
            <a:r>
              <a:rPr lang="en-US" dirty="0">
                <a:sym typeface="Symbol" panose="05050102010706020507" pitchFamily="18" charset="2"/>
              </a:rPr>
              <a:t> (Random Forests)</a:t>
            </a:r>
          </a:p>
          <a:p>
            <a:r>
              <a:rPr lang="en-US" dirty="0" err="1">
                <a:sym typeface="Symbol" panose="05050102010706020507" pitchFamily="18" charset="2"/>
              </a:rPr>
              <a:t>Entrenando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Visualizando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árbol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decisión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53ADC-1371-49B1-BCF0-166954A4C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17" y="2776330"/>
            <a:ext cx="3523253" cy="1772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FA11B4-FAB9-4651-B9BB-1369B5993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338" y="2799837"/>
            <a:ext cx="3289646" cy="1749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94DFD1-F354-45F1-BCC5-E33F79C1B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350" y="2363234"/>
            <a:ext cx="3819525" cy="276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3A1C1C-4D20-47E2-99C1-3F14FF153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350" y="2776330"/>
            <a:ext cx="2854593" cy="23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60928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Árboles de Decisión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Realizando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Empezamos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viendo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nodo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raiz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vamos</a:t>
            </a:r>
            <a:r>
              <a:rPr lang="en-US" dirty="0">
                <a:sym typeface="Symbol" panose="05050102010706020507" pitchFamily="18" charset="2"/>
              </a:rPr>
              <a:t> por los </a:t>
            </a:r>
            <a:r>
              <a:rPr lang="en-US" dirty="0" err="1">
                <a:sym typeface="Symbol" panose="05050102010706020507" pitchFamily="18" charset="2"/>
              </a:rPr>
              <a:t>ramales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árbol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Samples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ver</a:t>
            </a:r>
            <a:r>
              <a:rPr lang="en-US" dirty="0">
                <a:sym typeface="Symbol" panose="05050102010706020507" pitchFamily="18" charset="2"/>
              </a:rPr>
              <a:t> contra </a:t>
            </a:r>
            <a:r>
              <a:rPr lang="en-US" dirty="0" err="1">
                <a:sym typeface="Symbol" panose="05050102010706020507" pitchFamily="18" charset="2"/>
              </a:rPr>
              <a:t>cuantas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son de </a:t>
            </a:r>
            <a:r>
              <a:rPr lang="en-US" dirty="0" err="1">
                <a:sym typeface="Symbol" panose="05050102010706020507" pitchFamily="18" charset="2"/>
              </a:rPr>
              <a:t>esa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característica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Gini </a:t>
            </a:r>
            <a:r>
              <a:rPr lang="en-US" dirty="0" err="1">
                <a:sym typeface="Symbol" panose="05050102010706020507" pitchFamily="18" charset="2"/>
              </a:rPr>
              <a:t>mide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impuridad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Gini = 0, el </a:t>
            </a:r>
            <a:r>
              <a:rPr lang="en-US" dirty="0" err="1">
                <a:sym typeface="Symbol" panose="05050102010706020507" pitchFamily="18" charset="2"/>
              </a:rPr>
              <a:t>nodo</a:t>
            </a:r>
            <a:r>
              <a:rPr lang="en-US" dirty="0">
                <a:sym typeface="Symbol" panose="05050102010706020507" pitchFamily="18" charset="2"/>
              </a:rPr>
              <a:t> es puro (</a:t>
            </a:r>
            <a:r>
              <a:rPr lang="en-US" dirty="0" err="1">
                <a:sym typeface="Symbol" panose="05050102010706020507" pitchFamily="18" charset="2"/>
              </a:rPr>
              <a:t>todas</a:t>
            </a:r>
            <a:r>
              <a:rPr lang="en-US" dirty="0">
                <a:sym typeface="Symbol" panose="05050102010706020507" pitchFamily="18" charset="2"/>
              </a:rPr>
              <a:t> son de la </a:t>
            </a:r>
            <a:r>
              <a:rPr lang="en-US" dirty="0" err="1">
                <a:sym typeface="Symbol" panose="05050102010706020507" pitchFamily="18" charset="2"/>
              </a:rPr>
              <a:t>misma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Gini = 0.168 = (0/54)^2 + (49/54)^2 + (5/54)^2</a:t>
            </a:r>
          </a:p>
          <a:p>
            <a:r>
              <a:rPr lang="en-US" dirty="0">
                <a:sym typeface="Symbol" panose="05050102010706020507" pitchFamily="18" charset="2"/>
              </a:rPr>
              <a:t>Como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arbol </a:t>
            </a:r>
            <a:r>
              <a:rPr lang="en-US" dirty="0" err="1">
                <a:sym typeface="Symbol" panose="05050102010706020507" pitchFamily="18" charset="2"/>
              </a:rPr>
              <a:t>max_depth</a:t>
            </a:r>
            <a:r>
              <a:rPr lang="en-US" dirty="0">
                <a:sym typeface="Symbol" panose="05050102010706020507" pitchFamily="18" charset="2"/>
              </a:rPr>
              <a:t> = 2 son 2 </a:t>
            </a:r>
            <a:r>
              <a:rPr lang="en-US" dirty="0" err="1">
                <a:sym typeface="Symbol" panose="05050102010706020507" pitchFamily="18" charset="2"/>
              </a:rPr>
              <a:t>nodos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Caja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blanca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modelos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fáciles</a:t>
            </a:r>
            <a:r>
              <a:rPr lang="en-US" dirty="0">
                <a:sym typeface="Symbol" panose="05050102010706020507" pitchFamily="18" charset="2"/>
              </a:rPr>
              <a:t> de interpreter visual)</a:t>
            </a:r>
          </a:p>
          <a:p>
            <a:r>
              <a:rPr lang="en-US" dirty="0" err="1">
                <a:sym typeface="Symbol" panose="05050102010706020507" pitchFamily="18" charset="2"/>
              </a:rPr>
              <a:t>Caja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negra</a:t>
            </a:r>
            <a:r>
              <a:rPr lang="en-US" dirty="0">
                <a:sym typeface="Symbol" panose="05050102010706020507" pitchFamily="18" charset="2"/>
              </a:rPr>
              <a:t> (redes </a:t>
            </a:r>
            <a:r>
              <a:rPr lang="en-US" dirty="0" err="1">
                <a:sym typeface="Symbol" panose="05050102010706020507" pitchFamily="18" charset="2"/>
              </a:rPr>
              <a:t>neuronales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A1C1C-4D20-47E2-99C1-3F14FF153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184" y="668357"/>
            <a:ext cx="2740798" cy="23005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6BCB1D-51C5-417E-8B12-0EFF10EB0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83" y="3341038"/>
            <a:ext cx="1809750" cy="638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DF9C04-F1A7-4050-A6BC-BD5CDC25F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855" y="4267200"/>
            <a:ext cx="5348944" cy="25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9415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Árboles de Decisión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Estimacion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Probabilidades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Casos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Los </a:t>
            </a:r>
            <a:r>
              <a:rPr lang="en-US" dirty="0" err="1">
                <a:sym typeface="Symbol" panose="05050102010706020507" pitchFamily="18" charset="2"/>
              </a:rPr>
              <a:t>arboles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también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estiman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studio.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Vemos</a:t>
            </a:r>
            <a:r>
              <a:rPr lang="en-US" dirty="0">
                <a:sym typeface="Symbol" panose="05050102010706020507" pitchFamily="18" charset="2"/>
              </a:rPr>
              <a:t> que de la imagen: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0% es Iris </a:t>
            </a:r>
            <a:r>
              <a:rPr lang="en-US" dirty="0" err="1">
                <a:sym typeface="Symbol" panose="05050102010706020507" pitchFamily="18" charset="2"/>
              </a:rPr>
              <a:t>Setosa</a:t>
            </a:r>
            <a:r>
              <a:rPr lang="en-US" dirty="0">
                <a:sym typeface="Symbol" panose="05050102010706020507" pitchFamily="18" charset="2"/>
              </a:rPr>
              <a:t> (0/54), 49/54 o 90.7% Iris Versicolor y 5/54 o 9.3% Iris Virginica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FBB996-23BD-4BD6-BA40-DA6668F42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5" t="74276" r="36363"/>
          <a:stretch/>
        </p:blipFill>
        <p:spPr>
          <a:xfrm>
            <a:off x="3909390" y="3740064"/>
            <a:ext cx="2872171" cy="164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52360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Árboles de Decisión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CART (Arbol de </a:t>
            </a:r>
            <a:r>
              <a:rPr lang="en-US" dirty="0" err="1">
                <a:sym typeface="Symbol" panose="05050102010706020507" pitchFamily="18" charset="2"/>
              </a:rPr>
              <a:t>Regresión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Clasificación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Divide el training set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dos subsets </a:t>
            </a:r>
            <a:r>
              <a:rPr lang="en-US" dirty="0" err="1">
                <a:sym typeface="Symbol" panose="05050102010706020507" pitchFamily="18" charset="2"/>
              </a:rPr>
              <a:t>usando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característica</a:t>
            </a:r>
            <a:r>
              <a:rPr lang="en-US" dirty="0">
                <a:sym typeface="Symbol" panose="05050102010706020507" pitchFamily="18" charset="2"/>
              </a:rPr>
              <a:t> K y el umbral </a:t>
            </a:r>
            <a:r>
              <a:rPr lang="en-US" dirty="0" err="1">
                <a:sym typeface="Symbol" panose="05050102010706020507" pitchFamily="18" charset="2"/>
              </a:rPr>
              <a:t>tk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selecciona</a:t>
            </a:r>
            <a:r>
              <a:rPr lang="en-US" dirty="0">
                <a:sym typeface="Symbol" panose="05050102010706020507" pitchFamily="18" charset="2"/>
              </a:rPr>
              <a:t> el par (k, </a:t>
            </a:r>
            <a:r>
              <a:rPr lang="en-US" dirty="0" err="1">
                <a:sym typeface="Symbol" panose="05050102010706020507" pitchFamily="18" charset="2"/>
              </a:rPr>
              <a:t>tk</a:t>
            </a:r>
            <a:r>
              <a:rPr lang="en-US" dirty="0">
                <a:sym typeface="Symbol" panose="05050102010706020507" pitchFamily="18" charset="2"/>
              </a:rPr>
              <a:t>) que </a:t>
            </a:r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el set mas puro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sigue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dividiendo</a:t>
            </a:r>
            <a:r>
              <a:rPr lang="en-US" dirty="0">
                <a:sym typeface="Symbol" panose="05050102010706020507" pitchFamily="18" charset="2"/>
              </a:rPr>
              <a:t> los subsets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2 </a:t>
            </a:r>
            <a:r>
              <a:rPr lang="en-US" dirty="0" err="1">
                <a:sym typeface="Symbol" panose="05050102010706020507" pitchFamily="18" charset="2"/>
              </a:rPr>
              <a:t>recursivamente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Termina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llegamos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nivel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profunidad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especificado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O </a:t>
            </a:r>
            <a:r>
              <a:rPr lang="en-US" dirty="0" err="1">
                <a:sym typeface="Symbol" panose="05050102010706020507" pitchFamily="18" charset="2"/>
              </a:rPr>
              <a:t>si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reducir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nivel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impuridad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es del modo “greedy” (</a:t>
            </a:r>
            <a:r>
              <a:rPr lang="en-US" dirty="0" err="1">
                <a:sym typeface="Symbol" panose="05050102010706020507" pitchFamily="18" charset="2"/>
              </a:rPr>
              <a:t>avaro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Busca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óptimo</a:t>
            </a:r>
            <a:r>
              <a:rPr lang="en-US" dirty="0">
                <a:sym typeface="Symbol" panose="05050102010706020507" pitchFamily="18" charset="2"/>
              </a:rPr>
              <a:t> split </a:t>
            </a:r>
            <a:r>
              <a:rPr lang="en-US" dirty="0" err="1">
                <a:sym typeface="Symbol" panose="05050102010706020507" pitchFamily="18" charset="2"/>
              </a:rPr>
              <a:t>siempre</a:t>
            </a:r>
            <a:r>
              <a:rPr lang="en-US" dirty="0">
                <a:sym typeface="Symbol" panose="05050102010706020507" pitchFamily="18" charset="2"/>
              </a:rPr>
              <a:t> no la minima </a:t>
            </a:r>
            <a:r>
              <a:rPr lang="en-US" dirty="0" err="1">
                <a:sym typeface="Symbol" panose="05050102010706020507" pitchFamily="18" charset="2"/>
              </a:rPr>
              <a:t>impuridad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15BE5-4372-4D21-A477-9CB358E2F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382" y="3429000"/>
            <a:ext cx="63246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19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Psicología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/>
              <a:t>¿Cómo pensamos los humanos y animales?</a:t>
            </a:r>
          </a:p>
          <a:p>
            <a:pPr lvl="1"/>
            <a:r>
              <a:rPr lang="es-PA" dirty="0"/>
              <a:t>Von </a:t>
            </a:r>
            <a:r>
              <a:rPr lang="es-PA" dirty="0" err="1"/>
              <a:t>Helmontz</a:t>
            </a:r>
            <a:r>
              <a:rPr lang="es-PA" dirty="0"/>
              <a:t> – 1821 – 1894</a:t>
            </a:r>
          </a:p>
          <a:p>
            <a:pPr lvl="2"/>
            <a:r>
              <a:rPr lang="es-PA" dirty="0"/>
              <a:t>Estudio de visión humana “</a:t>
            </a:r>
            <a:r>
              <a:rPr lang="es-PA" dirty="0" err="1"/>
              <a:t>Handbook</a:t>
            </a:r>
            <a:r>
              <a:rPr lang="es-PA" dirty="0"/>
              <a:t> of </a:t>
            </a:r>
            <a:r>
              <a:rPr lang="es-PA" dirty="0" err="1"/>
              <a:t>Psycological</a:t>
            </a:r>
            <a:r>
              <a:rPr lang="es-PA" dirty="0"/>
              <a:t> </a:t>
            </a:r>
            <a:r>
              <a:rPr lang="es-PA" dirty="0" err="1"/>
              <a:t>Optics</a:t>
            </a:r>
            <a:r>
              <a:rPr lang="es-PA" dirty="0"/>
              <a:t>”</a:t>
            </a:r>
          </a:p>
          <a:p>
            <a:pPr lvl="2"/>
            <a:r>
              <a:rPr lang="es-PA" dirty="0"/>
              <a:t>Estudio de animales de una manera experimental</a:t>
            </a:r>
          </a:p>
          <a:p>
            <a:pPr lvl="1"/>
            <a:r>
              <a:rPr lang="es-PA" dirty="0"/>
              <a:t>John Watson 1878 – 1958 </a:t>
            </a:r>
          </a:p>
          <a:p>
            <a:pPr lvl="2"/>
            <a:r>
              <a:rPr lang="es-PA" dirty="0" err="1"/>
              <a:t>Teoria</a:t>
            </a:r>
            <a:r>
              <a:rPr lang="es-PA" dirty="0"/>
              <a:t> </a:t>
            </a:r>
            <a:r>
              <a:rPr lang="es-PA" dirty="0" err="1"/>
              <a:t>comportamientista</a:t>
            </a:r>
            <a:endParaRPr lang="es-PA" dirty="0"/>
          </a:p>
          <a:p>
            <a:pPr lvl="2"/>
            <a:r>
              <a:rPr lang="es-PA" dirty="0"/>
              <a:t>Estudiaban solo los estímulos (entradas -&gt; respuesta)</a:t>
            </a:r>
          </a:p>
          <a:p>
            <a:pPr lvl="2"/>
            <a:endParaRPr lang="es-PA" dirty="0"/>
          </a:p>
          <a:p>
            <a:pPr lvl="1"/>
            <a:r>
              <a:rPr lang="es-PA" dirty="0" err="1"/>
              <a:t>Psicologia</a:t>
            </a:r>
            <a:r>
              <a:rPr lang="es-PA" dirty="0"/>
              <a:t> Cognitiva</a:t>
            </a:r>
          </a:p>
          <a:p>
            <a:pPr lvl="2"/>
            <a:r>
              <a:rPr lang="es-PA" dirty="0"/>
              <a:t>Ve el cerebro como una plataforma de procesamiento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76934992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Árboles de Decisión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Complejidad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Computacional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complejidad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aprox</a:t>
            </a:r>
            <a:r>
              <a:rPr lang="en-US" dirty="0">
                <a:sym typeface="Symbol" panose="05050102010706020507" pitchFamily="18" charset="2"/>
              </a:rPr>
              <a:t>. O(log2m)) </a:t>
            </a:r>
            <a:r>
              <a:rPr lang="en-US" dirty="0" err="1">
                <a:sym typeface="Symbol" panose="05050102010706020507" pitchFamily="18" charset="2"/>
              </a:rPr>
              <a:t>nodos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complejidad</a:t>
            </a:r>
            <a:r>
              <a:rPr lang="en-US" dirty="0">
                <a:sym typeface="Symbol" panose="05050102010706020507" pitchFamily="18" charset="2"/>
              </a:rPr>
              <a:t> es Tambien </a:t>
            </a:r>
            <a:r>
              <a:rPr lang="en-US" dirty="0" err="1">
                <a:sym typeface="Symbol" panose="05050102010706020507" pitchFamily="18" charset="2"/>
              </a:rPr>
              <a:t>independiente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numero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compara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max_features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está</a:t>
            </a:r>
            <a:r>
              <a:rPr lang="en-US" dirty="0">
                <a:sym typeface="Symbol" panose="05050102010706020507" pitchFamily="18" charset="2"/>
              </a:rPr>
              <a:t> active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pequeños</a:t>
            </a:r>
            <a:r>
              <a:rPr lang="en-US" dirty="0">
                <a:sym typeface="Symbol" panose="05050102010706020507" pitchFamily="18" charset="2"/>
              </a:rPr>
              <a:t> datasets presort=True</a:t>
            </a:r>
          </a:p>
          <a:p>
            <a:r>
              <a:rPr lang="en-US" dirty="0" err="1">
                <a:sym typeface="Symbol" panose="05050102010706020507" pitchFamily="18" charset="2"/>
              </a:rPr>
              <a:t>Entropía</a:t>
            </a:r>
            <a:r>
              <a:rPr lang="en-US" dirty="0">
                <a:sym typeface="Symbol" panose="05050102010706020507" pitchFamily="18" charset="2"/>
              </a:rPr>
              <a:t> o </a:t>
            </a:r>
            <a:r>
              <a:rPr lang="en-US" dirty="0" err="1">
                <a:sym typeface="Symbol" panose="05050102010706020507" pitchFamily="18" charset="2"/>
              </a:rPr>
              <a:t>Impuridad</a:t>
            </a:r>
            <a:r>
              <a:rPr lang="en-US" dirty="0">
                <a:sym typeface="Symbol" panose="05050102010706020507" pitchFamily="18" charset="2"/>
              </a:rPr>
              <a:t> Gini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Por </a:t>
            </a:r>
            <a:r>
              <a:rPr lang="en-US" dirty="0" err="1">
                <a:sym typeface="Symbol" panose="05050102010706020507" pitchFamily="18" charset="2"/>
              </a:rPr>
              <a:t>defecto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mide</a:t>
            </a:r>
            <a:r>
              <a:rPr lang="en-US" dirty="0">
                <a:sym typeface="Symbol" panose="05050102010706020507" pitchFamily="18" charset="2"/>
              </a:rPr>
              <a:t> Gini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seleccionar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entropia</a:t>
            </a:r>
            <a:r>
              <a:rPr lang="en-US" dirty="0">
                <a:sym typeface="Symbol" panose="05050102010706020507" pitchFamily="18" charset="2"/>
              </a:rPr>
              <a:t> por medio de “criterion = ‘entropy’”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Entropia</a:t>
            </a:r>
            <a:r>
              <a:rPr lang="en-US" dirty="0">
                <a:sym typeface="Symbol" panose="05050102010706020507" pitchFamily="18" charset="2"/>
              </a:rPr>
              <a:t> = </a:t>
            </a:r>
            <a:r>
              <a:rPr lang="en-US" dirty="0" err="1">
                <a:sym typeface="Symbol" panose="05050102010706020507" pitchFamily="18" charset="2"/>
              </a:rPr>
              <a:t>desorden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3712E-1922-45B5-8574-772683F56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64" y="5150540"/>
            <a:ext cx="27717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963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Árboles de Decisión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Regularización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Hiperparámetros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Estos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modelos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asumsiones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data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Debemos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someterlos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condiciones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sino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tendremos</a:t>
            </a:r>
            <a:r>
              <a:rPr lang="en-US" dirty="0">
                <a:sym typeface="Symbol" panose="05050102010706020507" pitchFamily="18" charset="2"/>
              </a:rPr>
              <a:t> overfitting</a:t>
            </a: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paremétrico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Significa</a:t>
            </a:r>
            <a:r>
              <a:rPr lang="en-US" dirty="0">
                <a:sym typeface="Symbol" panose="05050102010706020507" pitchFamily="18" charset="2"/>
              </a:rPr>
              <a:t> que los </a:t>
            </a:r>
            <a:r>
              <a:rPr lang="en-US" dirty="0" err="1">
                <a:sym typeface="Symbol" panose="05050102010706020507" pitchFamily="18" charset="2"/>
              </a:rPr>
              <a:t>parámetros</a:t>
            </a:r>
            <a:r>
              <a:rPr lang="en-US" dirty="0">
                <a:sym typeface="Symbol" panose="05050102010706020507" pitchFamily="18" charset="2"/>
              </a:rPr>
              <a:t> no son </a:t>
            </a:r>
            <a:r>
              <a:rPr lang="en-US" dirty="0" err="1">
                <a:sym typeface="Symbol" panose="05050102010706020507" pitchFamily="18" charset="2"/>
              </a:rPr>
              <a:t>determinados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modo </a:t>
            </a:r>
            <a:r>
              <a:rPr lang="en-US" dirty="0" err="1">
                <a:sym typeface="Symbol" panose="05050102010706020507" pitchFamily="18" charset="2"/>
              </a:rPr>
              <a:t>entrenamiento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Los </a:t>
            </a:r>
            <a:r>
              <a:rPr lang="en-US" dirty="0" err="1">
                <a:sym typeface="Symbol" panose="05050102010706020507" pitchFamily="18" charset="2"/>
              </a:rPr>
              <a:t>modelos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parametricos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tienen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determinado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parámetros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prevenir</a:t>
            </a:r>
            <a:r>
              <a:rPr lang="en-US" dirty="0">
                <a:sym typeface="Symbol" panose="05050102010706020507" pitchFamily="18" charset="2"/>
              </a:rPr>
              <a:t> overfitting hay que </a:t>
            </a:r>
            <a:r>
              <a:rPr lang="en-US" dirty="0" err="1">
                <a:sym typeface="Symbol" panose="05050102010706020507" pitchFamily="18" charset="2"/>
              </a:rPr>
              <a:t>regularizar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Max_depth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controla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DecisionTreeClassifier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parámetros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min_sample_split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min_samples_leaf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min_weight_fraction_leaf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Izq</a:t>
            </a:r>
            <a:r>
              <a:rPr lang="en-US" dirty="0">
                <a:sym typeface="Symbol" panose="05050102010706020507" pitchFamily="18" charset="2"/>
              </a:rPr>
              <a:t>: Overfit, Der: </a:t>
            </a:r>
            <a:r>
              <a:rPr lang="en-US" dirty="0" err="1">
                <a:sym typeface="Symbol" panose="05050102010706020507" pitchFamily="18" charset="2"/>
              </a:rPr>
              <a:t>Controlado</a:t>
            </a:r>
            <a:r>
              <a:rPr lang="en-US" dirty="0">
                <a:sym typeface="Symbol" panose="05050102010706020507" pitchFamily="18" charset="2"/>
              </a:rPr>
              <a:t> (no overfit)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0E14B-2537-4A01-A894-30E6386FC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52" y="4861128"/>
            <a:ext cx="5051355" cy="19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04778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Árboles de Decisión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Regresion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Como </a:t>
            </a:r>
            <a:r>
              <a:rPr lang="en-US" dirty="0" err="1">
                <a:sym typeface="Symbol" panose="05050102010706020507" pitchFamily="18" charset="2"/>
              </a:rPr>
              <a:t>dijomos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también</a:t>
            </a:r>
            <a:r>
              <a:rPr lang="en-US" dirty="0">
                <a:sym typeface="Symbol" panose="05050102010706020507" pitchFamily="18" charset="2"/>
              </a:rPr>
              <a:t> son </a:t>
            </a:r>
            <a:r>
              <a:rPr lang="en-US" dirty="0" err="1">
                <a:sym typeface="Symbol" panose="05050102010706020507" pitchFamily="18" charset="2"/>
              </a:rPr>
              <a:t>capaces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regresion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ejemplo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Estas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son por </a:t>
            </a:r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 para el </a:t>
            </a:r>
            <a:r>
              <a:rPr lang="en-US" dirty="0" err="1">
                <a:sym typeface="Symbol" panose="05050102010706020507" pitchFamily="18" charset="2"/>
              </a:rPr>
              <a:t>nodo</a:t>
            </a:r>
            <a:r>
              <a:rPr lang="en-US" dirty="0">
                <a:sym typeface="Symbol" panose="05050102010706020507" pitchFamily="18" charset="2"/>
              </a:rPr>
              <a:t>…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… inferior </a:t>
            </a:r>
            <a:r>
              <a:rPr lang="en-US" dirty="0" err="1">
                <a:sym typeface="Symbol" panose="05050102010706020507" pitchFamily="18" charset="2"/>
              </a:rPr>
              <a:t>izquierdo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promedio</a:t>
            </a:r>
            <a:r>
              <a:rPr lang="en-US" dirty="0">
                <a:sym typeface="Symbol" panose="05050102010706020507" pitchFamily="18" charset="2"/>
              </a:rPr>
              <a:t> de 20 </a:t>
            </a:r>
            <a:r>
              <a:rPr lang="en-US" dirty="0" err="1">
                <a:sym typeface="Symbol" panose="05050102010706020507" pitchFamily="18" charset="2"/>
              </a:rPr>
              <a:t>muestras</a:t>
            </a:r>
            <a:r>
              <a:rPr lang="en-US" dirty="0">
                <a:sym typeface="Symbol" panose="05050102010706020507" pitchFamily="18" charset="2"/>
              </a:rPr>
              <a:t>…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… da un valor de 0.854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EBD5F-CF47-4F23-9913-6A7A50666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54" y="2358335"/>
            <a:ext cx="3748709" cy="780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77C027-B8A3-45D2-87F1-0E39CEF07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54" y="3718684"/>
            <a:ext cx="4960990" cy="2636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82DEE9-24DD-44C8-9088-87D55936F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56" y="3837954"/>
            <a:ext cx="5977060" cy="22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7906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Árboles de Decisión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Regresion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regresión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algorimo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trata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r>
              <a:rPr lang="en-US" dirty="0">
                <a:sym typeface="Symbol" panose="05050102010706020507" pitchFamily="18" charset="2"/>
              </a:rPr>
              <a:t> lo </a:t>
            </a:r>
            <a:r>
              <a:rPr lang="en-US" dirty="0" err="1">
                <a:sym typeface="Symbol" panose="05050102010706020507" pitchFamily="18" charset="2"/>
              </a:rPr>
              <a:t>mismo</a:t>
            </a:r>
            <a:r>
              <a:rPr lang="en-US" dirty="0">
                <a:sym typeface="Symbol" panose="05050102010706020507" pitchFamily="18" charset="2"/>
              </a:rPr>
              <a:t> solo que divider y </a:t>
            </a:r>
            <a:r>
              <a:rPr lang="en-US" dirty="0" err="1">
                <a:sym typeface="Symbol" panose="05050102010706020507" pitchFamily="18" charset="2"/>
              </a:rPr>
              <a:t>minimizar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nivel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impuridad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Vemos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: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Overfit (</a:t>
            </a:r>
            <a:r>
              <a:rPr lang="en-US" dirty="0" err="1">
                <a:sym typeface="Symbol" panose="05050102010706020507" pitchFamily="18" charset="2"/>
              </a:rPr>
              <a:t>izq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No overfit</a:t>
            </a: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Controlado</a:t>
            </a:r>
            <a:r>
              <a:rPr lang="en-US" dirty="0">
                <a:sym typeface="Symbol" panose="05050102010706020507" pitchFamily="18" charset="2"/>
              </a:rPr>
              <a:t> por </a:t>
            </a:r>
            <a:r>
              <a:rPr lang="en-US" dirty="0" err="1">
                <a:sym typeface="Symbol" panose="05050102010706020507" pitchFamily="18" charset="2"/>
              </a:rPr>
              <a:t>min_samples_leaf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6E3D6-7C22-4106-84BA-8560F2033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632" y="2362614"/>
            <a:ext cx="7372350" cy="1390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D729A7-92D8-40DE-9D51-3866108A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632" y="3909527"/>
            <a:ext cx="73628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164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Árboles de Decisión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Inestabilidad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Desventaja</a:t>
            </a:r>
            <a:r>
              <a:rPr lang="en-US" dirty="0">
                <a:sym typeface="Symbol" panose="05050102010706020507" pitchFamily="18" charset="2"/>
              </a:rPr>
              <a:t> de ser de </a:t>
            </a:r>
            <a:r>
              <a:rPr lang="en-US" dirty="0" err="1">
                <a:sym typeface="Symbol" panose="05050102010706020507" pitchFamily="18" charset="2"/>
              </a:rPr>
              <a:t>límites</a:t>
            </a:r>
            <a:r>
              <a:rPr lang="en-US" dirty="0">
                <a:sym typeface="Symbol" panose="05050102010706020507" pitchFamily="18" charset="2"/>
              </a:rPr>
              <a:t> de decisions </a:t>
            </a:r>
            <a:r>
              <a:rPr lang="en-US" dirty="0" err="1">
                <a:sym typeface="Symbol" panose="05050102010706020507" pitchFamily="18" charset="2"/>
              </a:rPr>
              <a:t>lineales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ortogonales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Notar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figura</a:t>
            </a:r>
            <a:r>
              <a:rPr lang="en-US" dirty="0">
                <a:sym typeface="Symbol" panose="05050102010706020507" pitchFamily="18" charset="2"/>
              </a:rPr>
              <a:t> que con solo </a:t>
            </a:r>
            <a:r>
              <a:rPr lang="en-US" dirty="0" err="1">
                <a:sym typeface="Symbol" panose="05050102010706020507" pitchFamily="18" charset="2"/>
              </a:rPr>
              <a:t>cambiar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dirección</a:t>
            </a:r>
            <a:r>
              <a:rPr lang="en-US" dirty="0">
                <a:sym typeface="Symbol" panose="05050102010706020507" pitchFamily="18" charset="2"/>
              </a:rPr>
              <a:t> del DS cambia los </a:t>
            </a:r>
            <a:r>
              <a:rPr lang="en-US" dirty="0" err="1">
                <a:sym typeface="Symbol" panose="05050102010706020507" pitchFamily="18" charset="2"/>
              </a:rPr>
              <a:t>límitess</a:t>
            </a:r>
            <a:r>
              <a:rPr lang="en-US" dirty="0">
                <a:sym typeface="Symbol" panose="05050102010706020507" pitchFamily="18" charset="2"/>
              </a:rPr>
              <a:t> de decision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Izq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perfectamente</a:t>
            </a:r>
            <a:r>
              <a:rPr lang="en-US" dirty="0">
                <a:sym typeface="Symbol" panose="05050102010706020507" pitchFamily="18" charset="2"/>
              </a:rPr>
              <a:t> separable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Der </a:t>
            </a:r>
            <a:r>
              <a:rPr lang="en-US" dirty="0" err="1">
                <a:sym typeface="Symbol" panose="05050102010706020507" pitchFamily="18" charset="2"/>
              </a:rPr>
              <a:t>probablemente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generalice</a:t>
            </a:r>
            <a:r>
              <a:rPr lang="en-US" dirty="0">
                <a:sym typeface="Symbol" panose="05050102010706020507" pitchFamily="18" charset="2"/>
              </a:rPr>
              <a:t> bien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eliminar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usar</a:t>
            </a:r>
            <a:r>
              <a:rPr lang="en-US" dirty="0">
                <a:sym typeface="Symbol" panose="05050102010706020507" pitchFamily="18" charset="2"/>
              </a:rPr>
              <a:t> PCA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Son </a:t>
            </a:r>
            <a:r>
              <a:rPr lang="en-US" dirty="0" err="1">
                <a:sym typeface="Symbol" panose="05050102010706020507" pitchFamily="18" charset="2"/>
              </a:rPr>
              <a:t>muy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sensibles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variaciones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DS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Note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fig. inferior que se </a:t>
            </a:r>
            <a:r>
              <a:rPr lang="en-US" dirty="0" err="1">
                <a:sym typeface="Symbol" panose="05050102010706020507" pitchFamily="18" charset="2"/>
              </a:rPr>
              <a:t>removió</a:t>
            </a:r>
            <a:r>
              <a:rPr lang="en-US" dirty="0">
                <a:sym typeface="Symbol" panose="05050102010706020507" pitchFamily="18" charset="2"/>
              </a:rPr>
              <a:t> solo 1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Los </a:t>
            </a:r>
            <a:r>
              <a:rPr lang="en-US" dirty="0" err="1">
                <a:sym typeface="Symbol" panose="05050102010706020507" pitchFamily="18" charset="2"/>
              </a:rPr>
              <a:t>bosques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pueden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limitar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inestabilidad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A674-96E8-4035-B395-45872D044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121" y="4755110"/>
            <a:ext cx="5247861" cy="2032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9E871-8A76-4B8F-8D1C-A34A0954E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4" y="4957260"/>
            <a:ext cx="3839517" cy="182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34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</a:t>
            </a:r>
            <a:r>
              <a:rPr lang="es-PA" dirty="0" err="1"/>
              <a:t>Ingenieria</a:t>
            </a:r>
            <a:r>
              <a:rPr lang="es-PA" dirty="0"/>
              <a:t> Computacional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¿Cómo podemos realizar una computadora eficiente?</a:t>
            </a:r>
          </a:p>
          <a:p>
            <a:pPr lvl="1"/>
            <a:r>
              <a:rPr lang="es-PA" dirty="0"/>
              <a:t>Se necesita</a:t>
            </a:r>
          </a:p>
          <a:p>
            <a:pPr lvl="2"/>
            <a:r>
              <a:rPr lang="es-PA" dirty="0"/>
              <a:t>Inteligencia </a:t>
            </a:r>
          </a:p>
          <a:p>
            <a:pPr lvl="2"/>
            <a:r>
              <a:rPr lang="es-PA" dirty="0"/>
              <a:t>Artefacto</a:t>
            </a:r>
          </a:p>
          <a:p>
            <a:pPr lvl="2"/>
            <a:endParaRPr lang="es-PA" dirty="0"/>
          </a:p>
          <a:p>
            <a:pPr lvl="1"/>
            <a:r>
              <a:rPr lang="es-PA" dirty="0"/>
              <a:t>La primera PC con operaciones</a:t>
            </a:r>
          </a:p>
          <a:p>
            <a:pPr lvl="2"/>
            <a:r>
              <a:rPr lang="es-PA" dirty="0"/>
              <a:t>Alan Turing – 1940</a:t>
            </a:r>
          </a:p>
          <a:p>
            <a:pPr lvl="1"/>
            <a:r>
              <a:rPr lang="es-PA" dirty="0"/>
              <a:t>La primera PC con operaciones programables</a:t>
            </a:r>
          </a:p>
          <a:p>
            <a:pPr lvl="2"/>
            <a:r>
              <a:rPr lang="es-PA" dirty="0"/>
              <a:t>Z-3, Zuze-1941</a:t>
            </a:r>
          </a:p>
          <a:p>
            <a:pPr lvl="2"/>
            <a:r>
              <a:rPr lang="es-PA" dirty="0"/>
              <a:t>Puntos flotantes</a:t>
            </a:r>
          </a:p>
          <a:p>
            <a:pPr lvl="2"/>
            <a:r>
              <a:rPr lang="es-PA" dirty="0"/>
              <a:t>El primer lenguaje de alto nivel</a:t>
            </a:r>
          </a:p>
          <a:p>
            <a:pPr lvl="1"/>
            <a:r>
              <a:rPr lang="es-PA" dirty="0"/>
              <a:t>Primera PC electrónica</a:t>
            </a:r>
          </a:p>
          <a:p>
            <a:pPr lvl="2"/>
            <a:r>
              <a:rPr lang="es-PA" dirty="0"/>
              <a:t>ABC, Iowa </a:t>
            </a:r>
            <a:r>
              <a:rPr lang="es-PA" dirty="0" err="1"/>
              <a:t>State</a:t>
            </a:r>
            <a:r>
              <a:rPr lang="es-PA" dirty="0"/>
              <a:t> U… ENIAC</a:t>
            </a:r>
          </a:p>
          <a:p>
            <a:pPr lvl="2"/>
            <a:endParaRPr lang="es-PA" dirty="0"/>
          </a:p>
          <a:p>
            <a:endParaRPr lang="es-PA" dirty="0"/>
          </a:p>
        </p:txBody>
      </p:sp>
      <p:pic>
        <p:nvPicPr>
          <p:cNvPr id="1026" name="Picture 2" descr="Image result for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57" y="1601725"/>
            <a:ext cx="3140133" cy="164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-3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274" y="3699933"/>
            <a:ext cx="2878667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83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</a:t>
            </a:r>
            <a:r>
              <a:rPr lang="es-PA" dirty="0" err="1"/>
              <a:t>Ingenieria</a:t>
            </a:r>
            <a:r>
              <a:rPr lang="es-PA" dirty="0"/>
              <a:t> Computacional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Actualmente</a:t>
            </a:r>
          </a:p>
          <a:p>
            <a:pPr lvl="1"/>
            <a:r>
              <a:rPr lang="es-PA" dirty="0"/>
              <a:t>Alta escala de integración</a:t>
            </a:r>
          </a:p>
          <a:p>
            <a:pPr lvl="1"/>
            <a:r>
              <a:rPr lang="es-PA" dirty="0" err="1"/>
              <a:t>Multiples</a:t>
            </a:r>
            <a:r>
              <a:rPr lang="es-PA" dirty="0"/>
              <a:t> </a:t>
            </a:r>
            <a:r>
              <a:rPr lang="es-PA" dirty="0" err="1"/>
              <a:t>Cores</a:t>
            </a:r>
            <a:endParaRPr lang="es-PA" dirty="0"/>
          </a:p>
          <a:p>
            <a:pPr lvl="1"/>
            <a:r>
              <a:rPr lang="es-PA" dirty="0"/>
              <a:t>Paralelismo</a:t>
            </a:r>
          </a:p>
          <a:p>
            <a:r>
              <a:rPr lang="es-PA" dirty="0"/>
              <a:t>Anteriormente</a:t>
            </a:r>
          </a:p>
          <a:p>
            <a:pPr lvl="1"/>
            <a:r>
              <a:rPr lang="es-PA" dirty="0"/>
              <a:t>Máquina Diferencial de Babbage</a:t>
            </a:r>
          </a:p>
          <a:p>
            <a:pPr lvl="2"/>
            <a:r>
              <a:rPr lang="es-PA" dirty="0"/>
              <a:t>Cómputo de operaciones científicas</a:t>
            </a:r>
          </a:p>
          <a:p>
            <a:pPr lvl="1"/>
            <a:r>
              <a:rPr lang="es-PA" dirty="0"/>
              <a:t>Máquina Analítica de Babbage</a:t>
            </a:r>
          </a:p>
          <a:p>
            <a:pPr lvl="1"/>
            <a:r>
              <a:rPr lang="es-PA" dirty="0"/>
              <a:t>Ada </a:t>
            </a:r>
            <a:r>
              <a:rPr lang="es-PA" dirty="0" err="1"/>
              <a:t>Lovelace</a:t>
            </a:r>
            <a:r>
              <a:rPr lang="es-PA" dirty="0"/>
              <a:t> (hija de Lord Byron)</a:t>
            </a:r>
          </a:p>
          <a:p>
            <a:pPr lvl="2"/>
            <a:r>
              <a:rPr lang="es-PA" dirty="0"/>
              <a:t>Primera programadora</a:t>
            </a:r>
          </a:p>
          <a:p>
            <a:r>
              <a:rPr lang="es-PA" dirty="0"/>
              <a:t>Sistemas Operativos</a:t>
            </a:r>
          </a:p>
          <a:p>
            <a:pPr lvl="1"/>
            <a:r>
              <a:rPr lang="es-PA" dirty="0" err="1"/>
              <a:t>Admon</a:t>
            </a:r>
            <a:r>
              <a:rPr lang="es-PA" dirty="0"/>
              <a:t>. Memoria, interpretes, </a:t>
            </a:r>
            <a:r>
              <a:rPr lang="es-PA" dirty="0" err="1"/>
              <a:t>linked</a:t>
            </a:r>
            <a:r>
              <a:rPr lang="es-PA" dirty="0"/>
              <a:t> </a:t>
            </a:r>
            <a:r>
              <a:rPr lang="es-PA" dirty="0" err="1"/>
              <a:t>lists</a:t>
            </a:r>
            <a:r>
              <a:rPr lang="es-PA" dirty="0"/>
              <a:t>, OOP</a:t>
            </a:r>
          </a:p>
          <a:p>
            <a:endParaRPr lang="es-PA" dirty="0"/>
          </a:p>
        </p:txBody>
      </p:sp>
      <p:pic>
        <p:nvPicPr>
          <p:cNvPr id="2050" name="Picture 2" descr="Image result for CPU multi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1477162"/>
            <a:ext cx="2642813" cy="161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PU cu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03" y="1560335"/>
            <a:ext cx="3629257" cy="14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abbage ANALYTICAL en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80" y="3393443"/>
            <a:ext cx="3175780" cy="22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da love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00" y="370017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017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Teoría de Control y Cibernética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¿Cómo los artefactos pueden operar </a:t>
            </a:r>
            <a:r>
              <a:rPr lang="es-PA" dirty="0" err="1"/>
              <a:t>autonomamente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Ktesibios</a:t>
            </a:r>
            <a:r>
              <a:rPr lang="es-PA" dirty="0"/>
              <a:t> de Alexandria (250 A.C.)</a:t>
            </a:r>
          </a:p>
          <a:p>
            <a:pPr lvl="2"/>
            <a:r>
              <a:rPr lang="es-PA" dirty="0"/>
              <a:t>Reloj de agua con regulador de flujo</a:t>
            </a:r>
          </a:p>
          <a:p>
            <a:pPr lvl="2"/>
            <a:r>
              <a:rPr lang="es-PA" dirty="0"/>
              <a:t>Anteriormente solo los seres vivientes podrían alterar su comportamiento</a:t>
            </a:r>
          </a:p>
          <a:p>
            <a:pPr lvl="1"/>
            <a:r>
              <a:rPr lang="es-PA" dirty="0"/>
              <a:t>James Watt 176 - 1819</a:t>
            </a:r>
          </a:p>
          <a:p>
            <a:pPr lvl="2"/>
            <a:r>
              <a:rPr lang="es-PA" dirty="0"/>
              <a:t>Máquina de Vapor</a:t>
            </a:r>
          </a:p>
          <a:p>
            <a:pPr lvl="1"/>
            <a:r>
              <a:rPr lang="es-PA" dirty="0" err="1"/>
              <a:t>Cornelis</a:t>
            </a:r>
            <a:r>
              <a:rPr lang="es-PA" dirty="0"/>
              <a:t> </a:t>
            </a:r>
            <a:r>
              <a:rPr lang="es-PA" dirty="0" err="1"/>
              <a:t>Drebbel</a:t>
            </a:r>
            <a:r>
              <a:rPr lang="es-PA" dirty="0"/>
              <a:t> 1572 – 1633</a:t>
            </a:r>
          </a:p>
          <a:p>
            <a:pPr lvl="2"/>
            <a:r>
              <a:rPr lang="es-PA" dirty="0"/>
              <a:t>Termostato</a:t>
            </a:r>
          </a:p>
          <a:p>
            <a:pPr lvl="2"/>
            <a:r>
              <a:rPr lang="es-PA" dirty="0"/>
              <a:t>Submarino</a:t>
            </a:r>
          </a:p>
          <a:p>
            <a:pPr lvl="1"/>
            <a:r>
              <a:rPr lang="es-PA" dirty="0" err="1"/>
              <a:t>Norbert</a:t>
            </a:r>
            <a:r>
              <a:rPr lang="es-PA" dirty="0"/>
              <a:t> Wiener / Bertrand Russell</a:t>
            </a:r>
          </a:p>
          <a:p>
            <a:pPr lvl="2"/>
            <a:r>
              <a:rPr lang="es-PA" dirty="0" err="1"/>
              <a:t>Teoria</a:t>
            </a:r>
            <a:r>
              <a:rPr lang="es-PA" dirty="0"/>
              <a:t> de Control</a:t>
            </a:r>
          </a:p>
          <a:p>
            <a:pPr lvl="2"/>
            <a:r>
              <a:rPr lang="es-PA" dirty="0"/>
              <a:t>Sistemas basados entre biológicos y mecánicos </a:t>
            </a:r>
          </a:p>
          <a:p>
            <a:pPr lvl="2"/>
            <a:r>
              <a:rPr lang="es-PA" dirty="0"/>
              <a:t>Cibernética</a:t>
            </a:r>
          </a:p>
        </p:txBody>
      </p:sp>
      <p:pic>
        <p:nvPicPr>
          <p:cNvPr id="3074" name="Picture 2" descr="Image result for ctesibius of alexandria water c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99" y="1313413"/>
            <a:ext cx="2788582" cy="20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team engine wat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34" y="3438920"/>
            <a:ext cx="2659438" cy="19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thermostat dreb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30" y="3438920"/>
            <a:ext cx="181927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90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Teoría de Control y Cibernética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John Von </a:t>
            </a:r>
            <a:r>
              <a:rPr lang="es-PA" dirty="0" err="1"/>
              <a:t>Newmann</a:t>
            </a:r>
            <a:r>
              <a:rPr lang="es-PA" dirty="0"/>
              <a:t> y otros 1940s</a:t>
            </a:r>
          </a:p>
          <a:p>
            <a:r>
              <a:rPr lang="es-PA" dirty="0"/>
              <a:t>Funciones Objetivos</a:t>
            </a:r>
          </a:p>
          <a:p>
            <a:r>
              <a:rPr lang="es-PA" dirty="0"/>
              <a:t>Sistemas de Control Modernos</a:t>
            </a:r>
          </a:p>
          <a:p>
            <a:pPr lvl="1"/>
            <a:r>
              <a:rPr lang="es-PA" dirty="0" err="1"/>
              <a:t>Maximixan</a:t>
            </a:r>
            <a:r>
              <a:rPr lang="es-PA" dirty="0"/>
              <a:t> la función objetivo en el tiempo</a:t>
            </a:r>
          </a:p>
          <a:p>
            <a:pPr lvl="2"/>
            <a:r>
              <a:rPr lang="es-PA" dirty="0" err="1"/>
              <a:t>Estocastico</a:t>
            </a:r>
            <a:endParaRPr lang="es-PA" dirty="0"/>
          </a:p>
          <a:p>
            <a:pPr lvl="2"/>
            <a:r>
              <a:rPr lang="es-PA" dirty="0"/>
              <a:t>Control Óptimo</a:t>
            </a:r>
          </a:p>
          <a:p>
            <a:pPr lvl="2"/>
            <a:r>
              <a:rPr lang="es-PA" dirty="0"/>
              <a:t>Control Robusto</a:t>
            </a:r>
          </a:p>
          <a:p>
            <a:r>
              <a:rPr lang="es-PA" dirty="0"/>
              <a:t>A pesar que IA se parece un poco…</a:t>
            </a:r>
          </a:p>
          <a:p>
            <a:r>
              <a:rPr lang="es-PA" dirty="0"/>
              <a:t>… esquiva estos conceptos de control</a:t>
            </a:r>
          </a:p>
          <a:p>
            <a:pPr lvl="1"/>
            <a:endParaRPr lang="es-PA" dirty="0"/>
          </a:p>
        </p:txBody>
      </p:sp>
      <p:pic>
        <p:nvPicPr>
          <p:cNvPr id="5122" name="Picture 2" descr="Image result for control theory and artificial intelli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93" y="1319307"/>
            <a:ext cx="5281189" cy="51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357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guía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endParaRPr lang="en-US" dirty="0"/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Proyecto</a:t>
            </a:r>
          </a:p>
          <a:p>
            <a:pPr lvl="1"/>
            <a:r>
              <a:rPr lang="en-US" dirty="0"/>
              <a:t>Deben </a:t>
            </a:r>
            <a:r>
              <a:rPr lang="en-US" dirty="0" err="1"/>
              <a:t>revisar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ese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notas</a:t>
            </a:r>
            <a:r>
              <a:rPr lang="en-US" dirty="0"/>
              <a:t>, ese </a:t>
            </a:r>
            <a:r>
              <a:rPr lang="en-US" dirty="0" err="1"/>
              <a:t>día</a:t>
            </a:r>
            <a:r>
              <a:rPr lang="en-US" dirty="0"/>
              <a:t> se </a:t>
            </a:r>
            <a:r>
              <a:rPr lang="en-US" dirty="0" err="1"/>
              <a:t>envían</a:t>
            </a:r>
            <a:r>
              <a:rPr lang="en-US" dirty="0"/>
              <a:t> </a:t>
            </a:r>
            <a:r>
              <a:rPr lang="en-US" dirty="0" err="1"/>
              <a:t>notas</a:t>
            </a:r>
            <a:endParaRPr lang="en-US" dirty="0"/>
          </a:p>
          <a:p>
            <a:r>
              <a:rPr lang="es-PA" dirty="0"/>
              <a:t>Si es estudiante IFARHU (becado) termine la materia si quiere nota</a:t>
            </a:r>
          </a:p>
          <a:p>
            <a:pPr lvl="1"/>
            <a:r>
              <a:rPr lang="es-PA" dirty="0"/>
              <a:t>No se pondrá nota de pase para mantener su beca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Lingüística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¿Cómo se relaciona al pensamiento?</a:t>
            </a:r>
          </a:p>
          <a:p>
            <a:pPr lvl="1"/>
            <a:r>
              <a:rPr lang="es-PA" dirty="0"/>
              <a:t>F. </a:t>
            </a:r>
            <a:r>
              <a:rPr lang="es-PA" dirty="0" err="1"/>
              <a:t>Skinner</a:t>
            </a:r>
            <a:r>
              <a:rPr lang="es-PA" dirty="0"/>
              <a:t> 1957</a:t>
            </a:r>
          </a:p>
          <a:p>
            <a:pPr lvl="2"/>
            <a:r>
              <a:rPr lang="es-PA" dirty="0"/>
              <a:t>Comportamiento Verbal</a:t>
            </a:r>
          </a:p>
          <a:p>
            <a:pPr lvl="2"/>
            <a:r>
              <a:rPr lang="es-PA" dirty="0"/>
              <a:t>Revisión experta del acercamiento al aprendizaje de lengua</a:t>
            </a:r>
          </a:p>
          <a:p>
            <a:pPr lvl="1"/>
            <a:r>
              <a:rPr lang="es-PA" dirty="0"/>
              <a:t>Revisión por Noam Chomsky</a:t>
            </a:r>
          </a:p>
          <a:p>
            <a:pPr lvl="2"/>
            <a:r>
              <a:rPr lang="es-PA" dirty="0"/>
              <a:t>Estructuras </a:t>
            </a:r>
            <a:r>
              <a:rPr lang="es-PA" dirty="0" err="1"/>
              <a:t>Sintáxicas</a:t>
            </a:r>
            <a:endParaRPr lang="es-PA" dirty="0"/>
          </a:p>
          <a:p>
            <a:pPr lvl="2"/>
            <a:r>
              <a:rPr lang="es-PA" dirty="0"/>
              <a:t>La teoría del comportamiento no direcciona la creatividad</a:t>
            </a:r>
          </a:p>
          <a:p>
            <a:pPr lvl="3"/>
            <a:r>
              <a:rPr lang="es-PA" dirty="0"/>
              <a:t>No explica como se forman nuevas palabras sin haber tenido conocimiento de ellas</a:t>
            </a:r>
          </a:p>
          <a:p>
            <a:r>
              <a:rPr lang="es-PA" dirty="0"/>
              <a:t>En IA</a:t>
            </a:r>
          </a:p>
          <a:p>
            <a:pPr lvl="1"/>
            <a:r>
              <a:rPr lang="es-PA" dirty="0"/>
              <a:t>Procesamiento de Lenguaje Natural o NLP, 1960s</a:t>
            </a:r>
          </a:p>
          <a:p>
            <a:pPr lvl="1"/>
            <a:r>
              <a:rPr lang="es-PA" dirty="0"/>
              <a:t>Entender el lenguaje y su contexto</a:t>
            </a:r>
          </a:p>
          <a:p>
            <a:pPr lvl="1"/>
            <a:endParaRPr lang="es-PA" dirty="0"/>
          </a:p>
        </p:txBody>
      </p:sp>
      <p:pic>
        <p:nvPicPr>
          <p:cNvPr id="4098" name="Picture 2" descr="Image result for NL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582" y="4106487"/>
            <a:ext cx="2484587" cy="224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91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Inicios de la IA 1943 – 1955</a:t>
            </a:r>
          </a:p>
          <a:p>
            <a:r>
              <a:rPr lang="es-PA" dirty="0" err="1"/>
              <a:t>McCulloch</a:t>
            </a:r>
            <a:r>
              <a:rPr lang="es-PA" dirty="0"/>
              <a:t> &amp; </a:t>
            </a:r>
            <a:r>
              <a:rPr lang="es-PA" dirty="0" err="1"/>
              <a:t>Pitts</a:t>
            </a:r>
            <a:endParaRPr lang="es-PA" dirty="0"/>
          </a:p>
          <a:p>
            <a:pPr lvl="1"/>
            <a:r>
              <a:rPr lang="es-PA" dirty="0"/>
              <a:t>Bases en modelo neuronal y activación ON/OFF</a:t>
            </a:r>
          </a:p>
          <a:p>
            <a:pPr lvl="1"/>
            <a:r>
              <a:rPr lang="es-PA" dirty="0"/>
              <a:t>Modelo por lógica booleana</a:t>
            </a:r>
          </a:p>
          <a:p>
            <a:r>
              <a:rPr lang="es-PA" dirty="0"/>
              <a:t>Donald </a:t>
            </a:r>
            <a:r>
              <a:rPr lang="es-PA" dirty="0" err="1"/>
              <a:t>Hebb</a:t>
            </a:r>
            <a:r>
              <a:rPr lang="es-PA" dirty="0"/>
              <a:t> 1949</a:t>
            </a:r>
          </a:p>
          <a:p>
            <a:pPr lvl="1"/>
            <a:r>
              <a:rPr lang="es-PA" dirty="0"/>
              <a:t>Demuestra que las Redes pueden aprender</a:t>
            </a:r>
          </a:p>
          <a:p>
            <a:pPr lvl="1"/>
            <a:r>
              <a:rPr lang="es-PA" dirty="0"/>
              <a:t>Simple actualización</a:t>
            </a:r>
          </a:p>
          <a:p>
            <a:r>
              <a:rPr lang="es-PA" dirty="0"/>
              <a:t>Alan Turing 1947</a:t>
            </a:r>
          </a:p>
          <a:p>
            <a:pPr lvl="1"/>
            <a:r>
              <a:rPr lang="es-PA" dirty="0"/>
              <a:t>Computadoras Inteligentes</a:t>
            </a:r>
          </a:p>
          <a:p>
            <a:pPr lvl="1"/>
            <a:r>
              <a:rPr lang="es-PA" dirty="0"/>
              <a:t>Algoritmos </a:t>
            </a:r>
            <a:r>
              <a:rPr lang="es-PA" dirty="0" err="1"/>
              <a:t>Geneticos</a:t>
            </a:r>
            <a:endParaRPr lang="es-PA" dirty="0"/>
          </a:p>
          <a:p>
            <a:pPr lvl="1"/>
            <a:r>
              <a:rPr lang="es-PA" dirty="0"/>
              <a:t>Aprendizaje por refuerzo</a:t>
            </a:r>
          </a:p>
        </p:txBody>
      </p:sp>
      <p:pic>
        <p:nvPicPr>
          <p:cNvPr id="6146" name="Picture 2" descr="Image result for mcculloch pitts neuron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1223753"/>
            <a:ext cx="3673108" cy="18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ebbian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3152763"/>
            <a:ext cx="3374679" cy="251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SNARC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42" y="4408893"/>
            <a:ext cx="2693404" cy="1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98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Nacimiento de la IA 1956</a:t>
            </a:r>
          </a:p>
          <a:p>
            <a:r>
              <a:rPr lang="es-PA" dirty="0"/>
              <a:t>John McCarthy</a:t>
            </a:r>
          </a:p>
          <a:p>
            <a:pPr lvl="1"/>
            <a:r>
              <a:rPr lang="es-PA" dirty="0"/>
              <a:t>Convence en traer investigadores a USA</a:t>
            </a:r>
          </a:p>
          <a:p>
            <a:pPr lvl="1"/>
            <a:r>
              <a:rPr lang="es-PA" dirty="0" err="1"/>
              <a:t>Teoria</a:t>
            </a:r>
            <a:r>
              <a:rPr lang="es-PA" dirty="0"/>
              <a:t> de </a:t>
            </a:r>
            <a:r>
              <a:rPr lang="es-PA" dirty="0" err="1"/>
              <a:t>Automatas</a:t>
            </a:r>
            <a:r>
              <a:rPr lang="es-PA" dirty="0"/>
              <a:t>, Redes Neuronales, Inteligencia</a:t>
            </a:r>
          </a:p>
          <a:p>
            <a:pPr lvl="1"/>
            <a:r>
              <a:rPr lang="es-PA" dirty="0"/>
              <a:t>Workshop de 10 personas para IA</a:t>
            </a:r>
          </a:p>
          <a:p>
            <a:pPr lvl="1"/>
            <a:endParaRPr lang="es-PA" dirty="0"/>
          </a:p>
          <a:p>
            <a:r>
              <a:rPr lang="es-PA" dirty="0"/>
              <a:t>Dos investigadores de Carnegie </a:t>
            </a:r>
            <a:r>
              <a:rPr lang="es-PA" dirty="0" err="1"/>
              <a:t>Tech</a:t>
            </a:r>
            <a:r>
              <a:rPr lang="es-PA" dirty="0"/>
              <a:t> crearon una máquina</a:t>
            </a:r>
          </a:p>
          <a:p>
            <a:pPr lvl="1"/>
            <a:r>
              <a:rPr lang="es-PA" dirty="0" err="1"/>
              <a:t>Resolvia</a:t>
            </a:r>
            <a:r>
              <a:rPr lang="es-PA" dirty="0"/>
              <a:t> un modelo no numérico más fácil que Principia de McCarthy</a:t>
            </a:r>
          </a:p>
        </p:txBody>
      </p:sp>
    </p:spTree>
    <p:extLst>
      <p:ext uri="{BB962C8B-B14F-4D97-AF65-F5344CB8AC3E}">
        <p14:creationId xmlns:p14="http://schemas.microsoft.com/office/powerpoint/2010/main" val="1500777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Grandes expectativas a entusiasmo temprano 1952 – 1969</a:t>
            </a:r>
          </a:p>
          <a:p>
            <a:pPr lvl="1"/>
            <a:r>
              <a:rPr lang="es-PA" dirty="0"/>
              <a:t>Las computadoras solo hacían aritmética</a:t>
            </a:r>
          </a:p>
          <a:p>
            <a:pPr lvl="2"/>
            <a:r>
              <a:rPr lang="es-PA" dirty="0"/>
              <a:t>No resolvían un problema</a:t>
            </a:r>
          </a:p>
          <a:p>
            <a:pPr lvl="2"/>
            <a:r>
              <a:rPr lang="es-PA" dirty="0"/>
              <a:t>El simple hecho de hacer ‘X’ (Alan Turing)</a:t>
            </a:r>
          </a:p>
          <a:p>
            <a:pPr lvl="1"/>
            <a:r>
              <a:rPr lang="es-PA" dirty="0"/>
              <a:t>Solucionador de Problemas Generales de </a:t>
            </a:r>
            <a:r>
              <a:rPr lang="es-PA" dirty="0" err="1"/>
              <a:t>Newell</a:t>
            </a:r>
            <a:r>
              <a:rPr lang="es-PA" dirty="0"/>
              <a:t> &amp; Simmons</a:t>
            </a:r>
          </a:p>
          <a:p>
            <a:pPr lvl="2"/>
            <a:r>
              <a:rPr lang="es-PA" dirty="0"/>
              <a:t>Primer programa en pensar humanamente</a:t>
            </a:r>
          </a:p>
          <a:p>
            <a:pPr lvl="2"/>
            <a:r>
              <a:rPr lang="es-PA" dirty="0"/>
              <a:t>Sistema Simbólico Físico:  cualquier sistema inteligente usa datos y símbolos</a:t>
            </a:r>
          </a:p>
          <a:p>
            <a:pPr lvl="1"/>
            <a:r>
              <a:rPr lang="es-PA" dirty="0"/>
              <a:t>Solucionador de Problemas Geométricos de Nathaniel Rochester</a:t>
            </a:r>
          </a:p>
          <a:p>
            <a:pPr lvl="1"/>
            <a:r>
              <a:rPr lang="es-PA" dirty="0"/>
              <a:t>Arthur Samuel</a:t>
            </a:r>
          </a:p>
          <a:p>
            <a:pPr lvl="2"/>
            <a:r>
              <a:rPr lang="es-PA" dirty="0"/>
              <a:t>IA para Damas</a:t>
            </a:r>
          </a:p>
          <a:p>
            <a:pPr lvl="2"/>
            <a:r>
              <a:rPr lang="es-PA" dirty="0"/>
              <a:t>Creador de </a:t>
            </a:r>
            <a:r>
              <a:rPr lang="es-PA" dirty="0" err="1"/>
              <a:t>Lisp</a:t>
            </a:r>
            <a:endParaRPr lang="es-PA" dirty="0"/>
          </a:p>
          <a:p>
            <a:pPr lvl="1"/>
            <a:r>
              <a:rPr lang="es-PA" dirty="0"/>
              <a:t>J. McCarthy 1958, 1963</a:t>
            </a:r>
          </a:p>
          <a:p>
            <a:pPr lvl="2"/>
            <a:r>
              <a:rPr lang="es-PA" dirty="0" err="1"/>
              <a:t>Paper</a:t>
            </a:r>
            <a:r>
              <a:rPr lang="es-PA" dirty="0"/>
              <a:t> para solución de problemas por experiencia previa</a:t>
            </a:r>
          </a:p>
          <a:p>
            <a:endParaRPr lang="es-PA" dirty="0"/>
          </a:p>
        </p:txBody>
      </p:sp>
      <p:pic>
        <p:nvPicPr>
          <p:cNvPr id="1026" name="Picture 2" descr="Image result for Li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48" y="4015194"/>
            <a:ext cx="2947652" cy="249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090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/>
              <a:t>Minsky</a:t>
            </a:r>
            <a:r>
              <a:rPr lang="es-PA" dirty="0"/>
              <a:t> (MIT), trabajo en robótica</a:t>
            </a:r>
          </a:p>
          <a:p>
            <a:pPr lvl="1"/>
            <a:r>
              <a:rPr lang="es-PA" dirty="0" err="1"/>
              <a:t>Micromundos</a:t>
            </a:r>
            <a:endParaRPr lang="es-PA" dirty="0"/>
          </a:p>
          <a:p>
            <a:pPr lvl="1"/>
            <a:r>
              <a:rPr lang="es-PA" dirty="0"/>
              <a:t>James </a:t>
            </a:r>
            <a:r>
              <a:rPr lang="es-PA" dirty="0" err="1"/>
              <a:t>Slagle</a:t>
            </a:r>
            <a:r>
              <a:rPr lang="es-PA" dirty="0"/>
              <a:t> 1963, programa SAINT</a:t>
            </a:r>
          </a:p>
          <a:p>
            <a:pPr lvl="2"/>
            <a:r>
              <a:rPr lang="es-PA" dirty="0"/>
              <a:t>Resuelve problemas de calculo</a:t>
            </a:r>
          </a:p>
          <a:p>
            <a:pPr lvl="1"/>
            <a:r>
              <a:rPr lang="es-PA" dirty="0"/>
              <a:t>Tom Evans 1968, programa ANALOGY</a:t>
            </a:r>
          </a:p>
          <a:p>
            <a:pPr lvl="2"/>
            <a:r>
              <a:rPr lang="es-PA" dirty="0"/>
              <a:t>Problemas de pruebas de IQ</a:t>
            </a:r>
          </a:p>
          <a:p>
            <a:pPr lvl="1"/>
            <a:r>
              <a:rPr lang="es-PA" dirty="0"/>
              <a:t>Daniel </a:t>
            </a:r>
            <a:r>
              <a:rPr lang="es-PA" dirty="0" err="1"/>
              <a:t>Bobrow</a:t>
            </a:r>
            <a:r>
              <a:rPr lang="es-PA" dirty="0"/>
              <a:t> 1967, programa STUDENT</a:t>
            </a:r>
          </a:p>
          <a:p>
            <a:pPr lvl="2"/>
            <a:r>
              <a:rPr lang="es-PA" dirty="0"/>
              <a:t>Problemas triviales de análisis</a:t>
            </a:r>
          </a:p>
          <a:p>
            <a:pPr lvl="2"/>
            <a:endParaRPr lang="es-PA" dirty="0"/>
          </a:p>
          <a:p>
            <a:r>
              <a:rPr lang="es-PA" dirty="0" err="1"/>
              <a:t>Micromundo</a:t>
            </a:r>
            <a:r>
              <a:rPr lang="es-PA" dirty="0"/>
              <a:t> de Bloques</a:t>
            </a:r>
          </a:p>
          <a:p>
            <a:pPr lvl="1"/>
            <a:r>
              <a:rPr lang="es-PA" dirty="0"/>
              <a:t>En </a:t>
            </a:r>
            <a:r>
              <a:rPr lang="es-PA" dirty="0" err="1"/>
              <a:t>robotica</a:t>
            </a:r>
            <a:r>
              <a:rPr lang="es-PA" dirty="0"/>
              <a:t>, ordenar en una manera</a:t>
            </a:r>
          </a:p>
          <a:p>
            <a:pPr lvl="1"/>
            <a:r>
              <a:rPr lang="es-PA" dirty="0"/>
              <a:t>Problema de </a:t>
            </a:r>
            <a:r>
              <a:rPr lang="es-PA" dirty="0" err="1"/>
              <a:t>Vision</a:t>
            </a:r>
            <a:endParaRPr lang="es-PA" dirty="0"/>
          </a:p>
          <a:p>
            <a:r>
              <a:rPr lang="es-PA" dirty="0"/>
              <a:t>Frank </a:t>
            </a:r>
            <a:r>
              <a:rPr lang="es-PA" dirty="0" err="1"/>
              <a:t>Rosenblatt</a:t>
            </a:r>
            <a:r>
              <a:rPr lang="es-PA" dirty="0"/>
              <a:t> 1962</a:t>
            </a:r>
          </a:p>
          <a:p>
            <a:pPr lvl="1"/>
            <a:r>
              <a:rPr lang="es-PA" dirty="0"/>
              <a:t>Mejoró el </a:t>
            </a:r>
            <a:r>
              <a:rPr lang="es-PA" dirty="0" err="1"/>
              <a:t>Perceptron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3" y="1152983"/>
            <a:ext cx="5972175" cy="3552825"/>
          </a:xfrm>
          <a:prstGeom prst="rect">
            <a:avLst/>
          </a:prstGeom>
        </p:spPr>
      </p:pic>
      <p:pic>
        <p:nvPicPr>
          <p:cNvPr id="6" name="Picture 2" descr="Image result fo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203" y="4752498"/>
            <a:ext cx="3363209" cy="183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14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Una dosis de Realidad 1966-1973</a:t>
            </a:r>
          </a:p>
          <a:p>
            <a:r>
              <a:rPr lang="es-PA" dirty="0" err="1"/>
              <a:t>Simons</a:t>
            </a:r>
            <a:endParaRPr lang="es-PA" dirty="0"/>
          </a:p>
          <a:p>
            <a:pPr lvl="1"/>
            <a:r>
              <a:rPr lang="es-PA" dirty="0"/>
              <a:t>Predijo a 10 años que la IA sería </a:t>
            </a:r>
            <a:r>
              <a:rPr lang="es-PA" dirty="0" err="1"/>
              <a:t>campion</a:t>
            </a:r>
            <a:r>
              <a:rPr lang="es-PA" dirty="0"/>
              <a:t> de Ajedrez</a:t>
            </a:r>
          </a:p>
          <a:p>
            <a:pPr lvl="1"/>
            <a:r>
              <a:rPr lang="es-PA" dirty="0"/>
              <a:t>Se </a:t>
            </a:r>
            <a:r>
              <a:rPr lang="es-PA" dirty="0" err="1"/>
              <a:t>cumplio</a:t>
            </a:r>
            <a:r>
              <a:rPr lang="es-PA" dirty="0"/>
              <a:t> a los 40 años</a:t>
            </a:r>
          </a:p>
          <a:p>
            <a:pPr lvl="1"/>
            <a:r>
              <a:rPr lang="es-PA" dirty="0"/>
              <a:t>Los sistemas de IA fallaban grandemente fuera de su campo</a:t>
            </a:r>
          </a:p>
          <a:p>
            <a:r>
              <a:rPr lang="es-PA" dirty="0"/>
              <a:t>Dificultad de los sistemas de IA de la época</a:t>
            </a:r>
          </a:p>
          <a:p>
            <a:pPr lvl="1"/>
            <a:r>
              <a:rPr lang="es-PA" dirty="0"/>
              <a:t>Los sistemas no conocían nada en materia</a:t>
            </a:r>
          </a:p>
          <a:p>
            <a:pPr lvl="1"/>
            <a:r>
              <a:rPr lang="es-PA" dirty="0"/>
              <a:t>La incapacidad de mutar entre problemas</a:t>
            </a:r>
          </a:p>
          <a:p>
            <a:r>
              <a:rPr lang="es-PA" dirty="0"/>
              <a:t>El primer intento serio</a:t>
            </a:r>
          </a:p>
          <a:p>
            <a:pPr lvl="1"/>
            <a:r>
              <a:rPr lang="es-PA" dirty="0"/>
              <a:t>Traducción de </a:t>
            </a:r>
            <a:r>
              <a:rPr lang="es-PA" dirty="0" err="1"/>
              <a:t>papers</a:t>
            </a:r>
            <a:r>
              <a:rPr lang="es-PA" dirty="0"/>
              <a:t> Ruso-Inglés</a:t>
            </a:r>
          </a:p>
          <a:p>
            <a:pPr lvl="1"/>
            <a:r>
              <a:rPr lang="es-PA" dirty="0"/>
              <a:t>Lanzamiento </a:t>
            </a:r>
            <a:r>
              <a:rPr lang="es-PA" dirty="0" err="1"/>
              <a:t>Sputnik</a:t>
            </a:r>
            <a:endParaRPr lang="es-PA" dirty="0"/>
          </a:p>
          <a:p>
            <a:pPr lvl="1"/>
            <a:r>
              <a:rPr lang="es-PA" dirty="0"/>
              <a:t>Fallido (XXXXXX)</a:t>
            </a:r>
          </a:p>
        </p:txBody>
      </p:sp>
    </p:spTree>
    <p:extLst>
      <p:ext uri="{BB962C8B-B14F-4D97-AF65-F5344CB8AC3E}">
        <p14:creationId xmlns:p14="http://schemas.microsoft.com/office/powerpoint/2010/main" val="2747656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Evolución de máquina / Algoritmos genéticos</a:t>
            </a:r>
          </a:p>
          <a:p>
            <a:pPr lvl="1"/>
            <a:r>
              <a:rPr lang="es-PA" dirty="0"/>
              <a:t>Pequeñas mutaciones de programas</a:t>
            </a:r>
          </a:p>
          <a:p>
            <a:pPr lvl="1"/>
            <a:r>
              <a:rPr lang="es-PA" dirty="0"/>
              <a:t>Podría generalizar nuevos conceptos</a:t>
            </a:r>
          </a:p>
          <a:p>
            <a:pPr lvl="1"/>
            <a:r>
              <a:rPr lang="es-PA" dirty="0"/>
              <a:t>Fallo (XXXX)</a:t>
            </a:r>
          </a:p>
          <a:p>
            <a:r>
              <a:rPr lang="es-PA" dirty="0"/>
              <a:t>Los fallos llevaron a detener las investigaciones</a:t>
            </a:r>
          </a:p>
          <a:p>
            <a:r>
              <a:rPr lang="es-PA" dirty="0"/>
              <a:t>Tercera limitación</a:t>
            </a:r>
          </a:p>
          <a:p>
            <a:pPr lvl="1"/>
            <a:r>
              <a:rPr lang="es-PA" dirty="0"/>
              <a:t>Las redes neuronales no podían representar grandes cambios a entradas</a:t>
            </a:r>
          </a:p>
          <a:p>
            <a:pPr lvl="1"/>
            <a:r>
              <a:rPr lang="es-PA" dirty="0"/>
              <a:t>Sin embargo llevo a investigación</a:t>
            </a:r>
          </a:p>
          <a:p>
            <a:pPr lvl="1"/>
            <a:r>
              <a:rPr lang="es-PA" dirty="0"/>
              <a:t>Algoritmo de “back-</a:t>
            </a:r>
            <a:r>
              <a:rPr lang="es-PA" dirty="0" err="1"/>
              <a:t>propagation</a:t>
            </a:r>
            <a:r>
              <a:rPr lang="es-PA" dirty="0"/>
              <a:t>” llevo interés</a:t>
            </a:r>
          </a:p>
          <a:p>
            <a:pPr lvl="2"/>
            <a:r>
              <a:rPr lang="es-PA" dirty="0"/>
              <a:t>Anteriormente descubierto por </a:t>
            </a:r>
            <a:r>
              <a:rPr lang="es-PA" dirty="0" err="1"/>
              <a:t>Bryson</a:t>
            </a:r>
            <a:r>
              <a:rPr lang="es-PA" dirty="0"/>
              <a:t> y Ho</a:t>
            </a:r>
          </a:p>
          <a:p>
            <a:pPr lvl="1"/>
            <a:endParaRPr lang="es-PA" dirty="0"/>
          </a:p>
        </p:txBody>
      </p:sp>
      <p:pic>
        <p:nvPicPr>
          <p:cNvPr id="4098" name="Picture 2" descr="Image result for backpropagation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408" y="1454040"/>
            <a:ext cx="5240092" cy="278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04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Sistemas basados en conocimiento 1969-1979</a:t>
            </a:r>
          </a:p>
          <a:p>
            <a:pPr lvl="1"/>
            <a:r>
              <a:rPr lang="es-PA" dirty="0"/>
              <a:t>Métodos débiles (métodos anteriores)</a:t>
            </a:r>
          </a:p>
          <a:p>
            <a:pPr lvl="2"/>
            <a:r>
              <a:rPr lang="es-PA" dirty="0"/>
              <a:t>No escalan a mayores problemas</a:t>
            </a:r>
          </a:p>
          <a:p>
            <a:pPr lvl="1"/>
            <a:r>
              <a:rPr lang="es-PA" dirty="0"/>
              <a:t>Programa DENDRAL </a:t>
            </a:r>
          </a:p>
          <a:p>
            <a:pPr lvl="2"/>
            <a:r>
              <a:rPr lang="es-PA" dirty="0"/>
              <a:t>Estructura molecular a base de espectrometría</a:t>
            </a:r>
          </a:p>
          <a:p>
            <a:pPr lvl="2"/>
            <a:r>
              <a:rPr lang="es-PA" dirty="0"/>
              <a:t>Entrada = C6H13NO2 y masa</a:t>
            </a:r>
          </a:p>
          <a:p>
            <a:r>
              <a:rPr lang="es-PA" dirty="0"/>
              <a:t>Sistemas Expertos</a:t>
            </a:r>
          </a:p>
          <a:p>
            <a:pPr lvl="1"/>
            <a:r>
              <a:rPr lang="es-PA" dirty="0"/>
              <a:t>Proyecto de Programa Heurístico</a:t>
            </a:r>
          </a:p>
          <a:p>
            <a:pPr lvl="1"/>
            <a:r>
              <a:rPr lang="es-PA" dirty="0" err="1"/>
              <a:t>Feigenbaum</a:t>
            </a:r>
            <a:r>
              <a:rPr lang="es-PA" dirty="0"/>
              <a:t>, Buchanan</a:t>
            </a:r>
          </a:p>
          <a:p>
            <a:pPr lvl="2"/>
            <a:r>
              <a:rPr lang="es-PA" dirty="0"/>
              <a:t>Diagnóstico Médico</a:t>
            </a:r>
          </a:p>
          <a:p>
            <a:pPr lvl="2"/>
            <a:r>
              <a:rPr lang="es-PA" dirty="0"/>
              <a:t>MYCIN (infecciones sanguíneas)</a:t>
            </a:r>
          </a:p>
          <a:p>
            <a:pPr lvl="1"/>
            <a:r>
              <a:rPr lang="es-PA" dirty="0"/>
              <a:t>Roger </a:t>
            </a:r>
            <a:r>
              <a:rPr lang="es-PA" dirty="0" err="1"/>
              <a:t>Schank</a:t>
            </a:r>
            <a:r>
              <a:rPr lang="es-PA" dirty="0"/>
              <a:t>, </a:t>
            </a:r>
            <a:r>
              <a:rPr lang="es-PA" dirty="0" err="1"/>
              <a:t>Riesbeck</a:t>
            </a:r>
            <a:endParaRPr lang="es-PA" dirty="0"/>
          </a:p>
          <a:p>
            <a:pPr lvl="2"/>
            <a:r>
              <a:rPr lang="es-PA" dirty="0"/>
              <a:t>Aprendizaje de lenguaje</a:t>
            </a:r>
          </a:p>
          <a:p>
            <a:pPr lvl="2"/>
            <a:r>
              <a:rPr lang="es-PA" dirty="0"/>
              <a:t>Menos énfasis de lenguaje y más en razonamiento</a:t>
            </a:r>
          </a:p>
          <a:p>
            <a:pPr lvl="3"/>
            <a:r>
              <a:rPr lang="es-PA" dirty="0"/>
              <a:t>Lenguaje </a:t>
            </a:r>
            <a:r>
              <a:rPr lang="es-PA" dirty="0" err="1"/>
              <a:t>Prolog</a:t>
            </a:r>
            <a:endParaRPr lang="es-PA" dirty="0"/>
          </a:p>
        </p:txBody>
      </p:sp>
      <p:pic>
        <p:nvPicPr>
          <p:cNvPr id="5122" name="Picture 2" descr="Image result for DENDRAL PRO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1303832"/>
            <a:ext cx="3106982" cy="2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edical diagnosis expert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3980143"/>
            <a:ext cx="3048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64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/>
              <a:t>IA se </a:t>
            </a:r>
            <a:r>
              <a:rPr lang="es-PA" dirty="0" err="1"/>
              <a:t>transofma</a:t>
            </a:r>
            <a:r>
              <a:rPr lang="es-PA" dirty="0"/>
              <a:t> en industria 1980-presente</a:t>
            </a:r>
          </a:p>
          <a:p>
            <a:pPr lvl="1"/>
            <a:r>
              <a:rPr lang="es-PA" dirty="0"/>
              <a:t>Primer sistema comercial experto</a:t>
            </a:r>
          </a:p>
          <a:p>
            <a:pPr lvl="2"/>
            <a:r>
              <a:rPr lang="es-PA" dirty="0"/>
              <a:t>Configuraba pedidos de comptuadoras,1986</a:t>
            </a:r>
          </a:p>
          <a:p>
            <a:pPr lvl="2"/>
            <a:r>
              <a:rPr lang="es-PA" dirty="0"/>
              <a:t>Salva costos de 40M/año</a:t>
            </a:r>
          </a:p>
          <a:p>
            <a:pPr lvl="1"/>
            <a:r>
              <a:rPr lang="es-PA" dirty="0"/>
              <a:t>Sistema basado en </a:t>
            </a:r>
            <a:r>
              <a:rPr lang="es-PA" dirty="0" err="1"/>
              <a:t>Prolog</a:t>
            </a:r>
            <a:endParaRPr lang="es-PA" dirty="0"/>
          </a:p>
          <a:p>
            <a:pPr lvl="2"/>
            <a:r>
              <a:rPr lang="es-PA" dirty="0"/>
              <a:t>Plan de 10 años de desarrollo</a:t>
            </a:r>
          </a:p>
          <a:p>
            <a:pPr lvl="2"/>
            <a:r>
              <a:rPr lang="es-PA" dirty="0"/>
              <a:t>En UK fue reanudada la investigación de IA</a:t>
            </a:r>
          </a:p>
          <a:p>
            <a:r>
              <a:rPr lang="es-PA" dirty="0" err="1"/>
              <a:t>Despues</a:t>
            </a:r>
            <a:r>
              <a:rPr lang="es-PA" dirty="0"/>
              <a:t> de tanta inversión en robótica, visión y demás</a:t>
            </a:r>
          </a:p>
          <a:p>
            <a:pPr lvl="1"/>
            <a:r>
              <a:rPr lang="es-PA" dirty="0"/>
              <a:t>Invierno de la IA (AI Winter)</a:t>
            </a:r>
          </a:p>
          <a:p>
            <a:pPr lvl="1"/>
            <a:r>
              <a:rPr lang="es-PA" dirty="0"/>
              <a:t>Debido a la extravagancia de aplicaciones</a:t>
            </a:r>
          </a:p>
        </p:txBody>
      </p:sp>
    </p:spTree>
    <p:extLst>
      <p:ext uri="{BB962C8B-B14F-4D97-AF65-F5344CB8AC3E}">
        <p14:creationId xmlns:p14="http://schemas.microsoft.com/office/powerpoint/2010/main" val="2297486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/>
              <a:t>Retorno de las redes neuronales 1986-presente</a:t>
            </a:r>
          </a:p>
          <a:p>
            <a:pPr lvl="1"/>
            <a:r>
              <a:rPr lang="es-PA" dirty="0"/>
              <a:t>Algoritmo de “back-</a:t>
            </a:r>
            <a:r>
              <a:rPr lang="es-PA" dirty="0" err="1"/>
              <a:t>propagation</a:t>
            </a:r>
            <a:r>
              <a:rPr lang="es-PA" dirty="0"/>
              <a:t>” mediados 80s</a:t>
            </a:r>
          </a:p>
          <a:p>
            <a:pPr lvl="2"/>
            <a:r>
              <a:rPr lang="es-PA" dirty="0"/>
              <a:t>Primeros: </a:t>
            </a:r>
            <a:r>
              <a:rPr lang="es-PA" dirty="0" err="1"/>
              <a:t>Bryson</a:t>
            </a:r>
            <a:r>
              <a:rPr lang="es-PA" dirty="0"/>
              <a:t> y Ho</a:t>
            </a:r>
          </a:p>
          <a:p>
            <a:pPr lvl="1"/>
            <a:r>
              <a:rPr lang="es-PA" dirty="0"/>
              <a:t>Promueven la teoría </a:t>
            </a:r>
            <a:r>
              <a:rPr lang="es-PA" dirty="0" err="1"/>
              <a:t>logisiste</a:t>
            </a:r>
            <a:r>
              <a:rPr lang="es-PA" dirty="0"/>
              <a:t> de </a:t>
            </a:r>
            <a:r>
              <a:rPr lang="es-PA" dirty="0" err="1"/>
              <a:t>Newell</a:t>
            </a:r>
            <a:r>
              <a:rPr lang="es-PA" dirty="0"/>
              <a:t> y </a:t>
            </a:r>
            <a:r>
              <a:rPr lang="es-PA" dirty="0" err="1"/>
              <a:t>Simons</a:t>
            </a:r>
            <a:endParaRPr lang="es-PA" dirty="0"/>
          </a:p>
          <a:p>
            <a:pPr lvl="1"/>
            <a:r>
              <a:rPr lang="es-PA" dirty="0"/>
              <a:t>Conexionismo y aproximación simbólica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Los nuevos sistemas mezclan</a:t>
            </a:r>
          </a:p>
          <a:p>
            <a:pPr lvl="2"/>
            <a:r>
              <a:rPr lang="es-PA" dirty="0"/>
              <a:t>Ciencias cognitivas</a:t>
            </a:r>
          </a:p>
          <a:p>
            <a:pPr lvl="2"/>
            <a:r>
              <a:rPr lang="es-PA" dirty="0"/>
              <a:t>Redes neuronales modernas</a:t>
            </a:r>
          </a:p>
          <a:p>
            <a:pPr lvl="2"/>
            <a:r>
              <a:rPr lang="es-PA" dirty="0"/>
              <a:t>Algoritmos</a:t>
            </a:r>
          </a:p>
          <a:p>
            <a:pPr lvl="2"/>
            <a:r>
              <a:rPr lang="es-PA" dirty="0"/>
              <a:t>Propiedades matemáticas</a:t>
            </a:r>
          </a:p>
        </p:txBody>
      </p:sp>
    </p:spTree>
    <p:extLst>
      <p:ext uri="{BB962C8B-B14F-4D97-AF65-F5344CB8AC3E}">
        <p14:creationId xmlns:p14="http://schemas.microsoft.com/office/powerpoint/2010/main" val="2692239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pedir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al final de la </a:t>
            </a:r>
            <a:r>
              <a:rPr lang="en-US" dirty="0" err="1"/>
              <a:t>materia</a:t>
            </a:r>
            <a:endParaRPr lang="en-US" dirty="0"/>
          </a:p>
          <a:p>
            <a:r>
              <a:rPr lang="en-US" dirty="0"/>
              <a:t>El que </a:t>
            </a:r>
            <a:r>
              <a:rPr lang="en-US" dirty="0" err="1"/>
              <a:t>quiera</a:t>
            </a:r>
            <a:r>
              <a:rPr lang="en-US" dirty="0"/>
              <a:t> </a:t>
            </a:r>
            <a:r>
              <a:rPr lang="en-US" dirty="0" err="1"/>
              <a:t>retirar</a:t>
            </a:r>
            <a:r>
              <a:rPr lang="en-US" dirty="0"/>
              <a:t>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decirmelo</a:t>
            </a:r>
            <a:r>
              <a:rPr lang="en-US" dirty="0"/>
              <a:t> </a:t>
            </a:r>
            <a:r>
              <a:rPr lang="en-US" dirty="0" err="1"/>
              <a:t>personalmente</a:t>
            </a:r>
            <a:r>
              <a:rPr lang="en-US" dirty="0"/>
              <a:t>, no </a:t>
            </a:r>
            <a:r>
              <a:rPr lang="en-US" dirty="0" err="1"/>
              <a:t>por</a:t>
            </a:r>
            <a:r>
              <a:rPr lang="en-US" dirty="0"/>
              <a:t> un amigo</a:t>
            </a:r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el ultimo </a:t>
            </a:r>
            <a:r>
              <a:rPr lang="en-US" dirty="0" err="1"/>
              <a:t>dia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 a </a:t>
            </a:r>
            <a:r>
              <a:rPr lang="en-US" dirty="0" err="1"/>
              <a:t>verificar</a:t>
            </a:r>
            <a:r>
              <a:rPr lang="en-US" dirty="0"/>
              <a:t> antes de </a:t>
            </a:r>
            <a:r>
              <a:rPr lang="en-US" dirty="0" err="1"/>
              <a:t>enviarse</a:t>
            </a:r>
            <a:r>
              <a:rPr lang="en-US" dirty="0"/>
              <a:t> las </a:t>
            </a:r>
            <a:r>
              <a:rPr lang="en-US" dirty="0" err="1"/>
              <a:t>notas</a:t>
            </a:r>
            <a:r>
              <a:rPr lang="en-US" dirty="0"/>
              <a:t> que se </a:t>
            </a:r>
            <a:r>
              <a:rPr lang="en-US" dirty="0" err="1"/>
              <a:t>efectuará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“Sin Nota”</a:t>
            </a:r>
          </a:p>
          <a:p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reclamos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hay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tarea</a:t>
            </a:r>
            <a:r>
              <a:rPr lang="en-US" dirty="0"/>
              <a:t> o </a:t>
            </a:r>
            <a:r>
              <a:rPr lang="en-US" dirty="0" err="1"/>
              <a:t>asignación</a:t>
            </a:r>
            <a:r>
              <a:rPr lang="en-US" dirty="0"/>
              <a:t> que </a:t>
            </a:r>
            <a:r>
              <a:rPr lang="en-US" dirty="0" err="1"/>
              <a:t>considera</a:t>
            </a:r>
            <a:r>
              <a:rPr lang="en-US" dirty="0"/>
              <a:t> </a:t>
            </a:r>
            <a:r>
              <a:rPr lang="en-US" dirty="0" err="1"/>
              <a:t>hubo</a:t>
            </a:r>
            <a:r>
              <a:rPr lang="en-US" dirty="0"/>
              <a:t> un error</a:t>
            </a:r>
          </a:p>
          <a:p>
            <a:r>
              <a:rPr lang="en-US" dirty="0"/>
              <a:t>Si </a:t>
            </a:r>
            <a:r>
              <a:rPr lang="en-US" dirty="0" err="1"/>
              <a:t>observa</a:t>
            </a:r>
            <a:r>
              <a:rPr lang="en-US" dirty="0"/>
              <a:t> que el </a:t>
            </a:r>
            <a:r>
              <a:rPr lang="en-US" dirty="0" err="1"/>
              <a:t>reclamo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arriba</a:t>
            </a:r>
            <a:r>
              <a:rPr lang="en-US" dirty="0"/>
              <a:t>, </a:t>
            </a:r>
            <a:r>
              <a:rPr lang="en-US" dirty="0" err="1"/>
              <a:t>hable</a:t>
            </a:r>
            <a:r>
              <a:rPr lang="en-US" dirty="0"/>
              <a:t> con el </a:t>
            </a:r>
            <a:r>
              <a:rPr lang="en-US" dirty="0" err="1"/>
              <a:t>coordinador</a:t>
            </a:r>
            <a:r>
              <a:rPr lang="en-US" dirty="0"/>
              <a:t> de Carrera</a:t>
            </a:r>
          </a:p>
          <a:p>
            <a:r>
              <a:rPr lang="en-US" dirty="0"/>
              <a:t>Al final de la </a:t>
            </a:r>
            <a:r>
              <a:rPr lang="en-US" dirty="0" err="1"/>
              <a:t>materia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anormalidad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solicitor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reclamo</a:t>
            </a:r>
            <a:r>
              <a:rPr lang="en-US" dirty="0"/>
              <a:t> de nota (</a:t>
            </a:r>
            <a:r>
              <a:rPr lang="en-US" dirty="0" err="1"/>
              <a:t>ventanilla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/>
              <a:t>IA adopta un método científico 1987-presente</a:t>
            </a:r>
          </a:p>
          <a:p>
            <a:pPr lvl="1"/>
            <a:r>
              <a:rPr lang="es-PA" dirty="0"/>
              <a:t>Nuevas teorías para proponer mejores resultados</a:t>
            </a:r>
          </a:p>
          <a:p>
            <a:pPr lvl="2"/>
            <a:r>
              <a:rPr lang="es-PA" dirty="0"/>
              <a:t>Rigurosos experimentos</a:t>
            </a:r>
          </a:p>
          <a:p>
            <a:pPr lvl="2"/>
            <a:r>
              <a:rPr lang="es-PA" dirty="0"/>
              <a:t>Aplicaciones de tiempo real</a:t>
            </a:r>
          </a:p>
          <a:p>
            <a:pPr lvl="2"/>
            <a:r>
              <a:rPr lang="es-PA" dirty="0"/>
              <a:t>Rivalidad entre límites de teoría de control y estadística</a:t>
            </a:r>
          </a:p>
          <a:p>
            <a:pPr lvl="1"/>
            <a:r>
              <a:rPr lang="es-PA" dirty="0"/>
              <a:t>Reconocimiento de voz</a:t>
            </a:r>
          </a:p>
          <a:p>
            <a:pPr lvl="2"/>
            <a:r>
              <a:rPr lang="es-PA" dirty="0"/>
              <a:t>HMM (Modelo oculto de </a:t>
            </a:r>
            <a:r>
              <a:rPr lang="es-PA" dirty="0" err="1"/>
              <a:t>Markov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Rigurosa matemática</a:t>
            </a:r>
          </a:p>
          <a:p>
            <a:pPr lvl="2"/>
            <a:r>
              <a:rPr lang="es-PA" dirty="0"/>
              <a:t>Entrenados por un “corpus” extenso</a:t>
            </a:r>
          </a:p>
          <a:p>
            <a:pPr lvl="1"/>
            <a:r>
              <a:rPr lang="es-PA" dirty="0"/>
              <a:t>Traducción de máquina</a:t>
            </a:r>
          </a:p>
          <a:p>
            <a:pPr lvl="2"/>
            <a:r>
              <a:rPr lang="es-PA" dirty="0"/>
              <a:t>Teoría de la información 1960, retorna 1990s</a:t>
            </a:r>
          </a:p>
          <a:p>
            <a:pPr lvl="1"/>
            <a:r>
              <a:rPr lang="es-PA" dirty="0"/>
              <a:t>Redes Neuronales</a:t>
            </a:r>
          </a:p>
          <a:p>
            <a:pPr lvl="2"/>
            <a:r>
              <a:rPr lang="es-PA" dirty="0" err="1"/>
              <a:t>Estadistica</a:t>
            </a:r>
            <a:r>
              <a:rPr lang="es-PA" dirty="0"/>
              <a:t>, reconocimiento de patrones, ML: data </a:t>
            </a:r>
            <a:r>
              <a:rPr lang="es-PA" dirty="0" err="1"/>
              <a:t>mining</a:t>
            </a:r>
            <a:endParaRPr lang="es-PA" dirty="0"/>
          </a:p>
          <a:p>
            <a:pPr lvl="1"/>
            <a:r>
              <a:rPr lang="es-PA" dirty="0"/>
              <a:t>Otras áreas como robótica, CV, representación del conocimiento</a:t>
            </a:r>
          </a:p>
          <a:p>
            <a:pPr lvl="2"/>
            <a:endParaRPr lang="es-PA" dirty="0"/>
          </a:p>
          <a:p>
            <a:pPr lvl="1"/>
            <a:endParaRPr lang="es-PA" dirty="0"/>
          </a:p>
        </p:txBody>
      </p:sp>
      <p:pic>
        <p:nvPicPr>
          <p:cNvPr id="6146" name="Picture 2" descr="Image result for hidden markov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10" y="1171193"/>
            <a:ext cx="4079150" cy="326332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069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Emergen agentes inteligentes 1995-Presente</a:t>
            </a:r>
          </a:p>
          <a:p>
            <a:pPr lvl="1"/>
            <a:r>
              <a:rPr lang="es-PA" dirty="0"/>
              <a:t>SOAR de </a:t>
            </a:r>
            <a:r>
              <a:rPr lang="es-PA" dirty="0" err="1"/>
              <a:t>Newell</a:t>
            </a:r>
            <a:r>
              <a:rPr lang="es-PA" dirty="0"/>
              <a:t> y otros</a:t>
            </a:r>
          </a:p>
          <a:p>
            <a:pPr lvl="1"/>
            <a:r>
              <a:rPr lang="es-PA" dirty="0"/>
              <a:t>Sistemas de IA en proyectos Web</a:t>
            </a:r>
          </a:p>
          <a:p>
            <a:pPr lvl="2"/>
            <a:r>
              <a:rPr lang="es-PA" dirty="0"/>
              <a:t>Herramientas web</a:t>
            </a:r>
          </a:p>
          <a:p>
            <a:pPr lvl="2"/>
            <a:r>
              <a:rPr lang="es-PA" dirty="0"/>
              <a:t>Sistemas de Recomendación</a:t>
            </a:r>
          </a:p>
          <a:p>
            <a:pPr lvl="1"/>
            <a:r>
              <a:rPr lang="es-PA" dirty="0" err="1"/>
              <a:t>Fusion</a:t>
            </a:r>
            <a:r>
              <a:rPr lang="es-PA" dirty="0"/>
              <a:t> de </a:t>
            </a:r>
            <a:r>
              <a:rPr lang="es-PA" dirty="0" err="1"/>
              <a:t>Sensosres</a:t>
            </a:r>
            <a:endParaRPr lang="es-PA" dirty="0"/>
          </a:p>
          <a:p>
            <a:pPr lvl="2"/>
            <a:r>
              <a:rPr lang="es-PA" dirty="0"/>
              <a:t>GPS, Acc3D, </a:t>
            </a:r>
            <a:r>
              <a:rPr lang="es-PA" dirty="0" err="1"/>
              <a:t>Gyro</a:t>
            </a:r>
            <a:endParaRPr lang="es-PA" dirty="0"/>
          </a:p>
          <a:p>
            <a:pPr lvl="1"/>
            <a:r>
              <a:rPr lang="es-PA" dirty="0"/>
              <a:t>Agentes de control de bolsa</a:t>
            </a:r>
          </a:p>
          <a:p>
            <a:r>
              <a:rPr lang="es-PA" dirty="0"/>
              <a:t>Minsk, McCarthy, Winston</a:t>
            </a:r>
          </a:p>
          <a:p>
            <a:pPr lvl="1"/>
            <a:r>
              <a:rPr lang="es-PA" dirty="0"/>
              <a:t>Piensan que la IA debe retornar a sus bases</a:t>
            </a:r>
          </a:p>
          <a:p>
            <a:pPr lvl="1"/>
            <a:r>
              <a:rPr lang="es-PA" dirty="0"/>
              <a:t>IA a nivel humano, capaz de crear</a:t>
            </a:r>
          </a:p>
          <a:p>
            <a:pPr lvl="2"/>
            <a:r>
              <a:rPr lang="es-PA" dirty="0"/>
              <a:t>No a tareas ya resueltas como SDC, Damas, </a:t>
            </a:r>
            <a:r>
              <a:rPr lang="es-PA" dirty="0" err="1"/>
              <a:t>etc</a:t>
            </a:r>
            <a:endParaRPr lang="es-PA" dirty="0"/>
          </a:p>
          <a:p>
            <a:r>
              <a:rPr lang="es-PA" dirty="0"/>
              <a:t>AGI</a:t>
            </a:r>
          </a:p>
          <a:p>
            <a:r>
              <a:rPr lang="es-PA" dirty="0"/>
              <a:t>IA Amigable</a:t>
            </a:r>
          </a:p>
          <a:p>
            <a:pPr lvl="2"/>
            <a:endParaRPr lang="es-PA" dirty="0"/>
          </a:p>
          <a:p>
            <a:pPr lvl="1"/>
            <a:endParaRPr lang="es-PA" dirty="0"/>
          </a:p>
        </p:txBody>
      </p:sp>
      <p:pic>
        <p:nvPicPr>
          <p:cNvPr id="9218" name="Picture 2" descr="Image result for recommender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1275911"/>
            <a:ext cx="3677386" cy="20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AI in nasd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3559679"/>
            <a:ext cx="3387635" cy="230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11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/>
              <a:t>La disponibilidad de grandes conjuntos de datos 2001-presente</a:t>
            </a:r>
          </a:p>
          <a:p>
            <a:pPr lvl="1"/>
            <a:r>
              <a:rPr lang="es-PA" dirty="0"/>
              <a:t>Inicialmente énfasis en algoritmos</a:t>
            </a:r>
          </a:p>
          <a:p>
            <a:pPr lvl="1"/>
            <a:r>
              <a:rPr lang="es-PA" dirty="0"/>
              <a:t>Actualmente énfasis en largos datos</a:t>
            </a:r>
          </a:p>
          <a:p>
            <a:pPr lvl="2"/>
            <a:r>
              <a:rPr lang="es-PA" dirty="0"/>
              <a:t>Billones de fotos</a:t>
            </a:r>
          </a:p>
          <a:p>
            <a:pPr lvl="2"/>
            <a:r>
              <a:rPr lang="es-PA" dirty="0"/>
              <a:t>Largas palabras entre lenguajes</a:t>
            </a:r>
          </a:p>
          <a:p>
            <a:pPr lvl="2"/>
            <a:r>
              <a:rPr lang="es-PA" dirty="0"/>
              <a:t>Etiquetar los datos</a:t>
            </a:r>
          </a:p>
          <a:p>
            <a:pPr lvl="3"/>
            <a:r>
              <a:rPr lang="es-PA" dirty="0"/>
              <a:t>Precisiones arriba del 95%</a:t>
            </a:r>
          </a:p>
          <a:p>
            <a:pPr lvl="1"/>
            <a:r>
              <a:rPr lang="es-PA" dirty="0" err="1"/>
              <a:t>Hays</a:t>
            </a:r>
            <a:r>
              <a:rPr lang="es-PA" dirty="0"/>
              <a:t> y </a:t>
            </a:r>
            <a:r>
              <a:rPr lang="es-PA" dirty="0" err="1"/>
              <a:t>Efros</a:t>
            </a:r>
            <a:r>
              <a:rPr lang="es-PA" dirty="0"/>
              <a:t> 2007</a:t>
            </a:r>
          </a:p>
          <a:p>
            <a:pPr lvl="2"/>
            <a:r>
              <a:rPr lang="es-PA" dirty="0" err="1"/>
              <a:t>Inpainting</a:t>
            </a:r>
            <a:r>
              <a:rPr lang="es-PA" dirty="0"/>
              <a:t> (rellenar agujeros en fotografías)</a:t>
            </a:r>
          </a:p>
          <a:p>
            <a:pPr lvl="2"/>
            <a:endParaRPr lang="es-PA" dirty="0"/>
          </a:p>
          <a:p>
            <a:r>
              <a:rPr lang="es-PA" dirty="0"/>
              <a:t>Con suficiente información se pueden generalizar las características!</a:t>
            </a:r>
          </a:p>
          <a:p>
            <a:pPr lvl="2"/>
            <a:endParaRPr lang="es-PA" dirty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62578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El estado del arte hoy</a:t>
            </a:r>
          </a:p>
          <a:p>
            <a:r>
              <a:rPr lang="es-PA" dirty="0"/>
              <a:t>Vehículos robóticos</a:t>
            </a:r>
          </a:p>
          <a:p>
            <a:pPr lvl="1"/>
            <a:r>
              <a:rPr lang="es-PA" dirty="0"/>
              <a:t>Stanley, SDC, </a:t>
            </a:r>
            <a:r>
              <a:rPr lang="es-PA" dirty="0" err="1"/>
              <a:t>Darpa</a:t>
            </a:r>
            <a:r>
              <a:rPr lang="es-PA" dirty="0"/>
              <a:t> </a:t>
            </a:r>
            <a:r>
              <a:rPr lang="es-PA" dirty="0" err="1"/>
              <a:t>Challenge</a:t>
            </a:r>
            <a:endParaRPr lang="es-PA" dirty="0"/>
          </a:p>
          <a:p>
            <a:r>
              <a:rPr lang="es-PA" dirty="0"/>
              <a:t>Reconocimiento de Voz</a:t>
            </a:r>
          </a:p>
          <a:p>
            <a:r>
              <a:rPr lang="es-PA" dirty="0"/>
              <a:t>Planificación Autónoma</a:t>
            </a:r>
          </a:p>
          <a:p>
            <a:r>
              <a:rPr lang="es-PA" dirty="0"/>
              <a:t>Jugadora</a:t>
            </a:r>
          </a:p>
          <a:p>
            <a:pPr lvl="1"/>
            <a:r>
              <a:rPr lang="es-PA" dirty="0"/>
              <a:t>IBM Deep Blue</a:t>
            </a:r>
          </a:p>
          <a:p>
            <a:pPr lvl="2"/>
            <a:r>
              <a:rPr lang="es-PA" dirty="0"/>
              <a:t>Vence a </a:t>
            </a:r>
            <a:r>
              <a:rPr lang="es-PA" dirty="0" err="1"/>
              <a:t>Kasparov</a:t>
            </a:r>
            <a:r>
              <a:rPr lang="es-PA" dirty="0"/>
              <a:t> 1997</a:t>
            </a:r>
          </a:p>
          <a:p>
            <a:r>
              <a:rPr lang="es-PA" dirty="0"/>
              <a:t>Filtros de Spam</a:t>
            </a:r>
          </a:p>
          <a:p>
            <a:pPr lvl="1"/>
            <a:r>
              <a:rPr lang="es-PA" dirty="0"/>
              <a:t>Ahorra tiempo de eliminar</a:t>
            </a:r>
          </a:p>
          <a:p>
            <a:r>
              <a:rPr lang="es-PA" dirty="0"/>
              <a:t>Planificación en Logística</a:t>
            </a:r>
          </a:p>
          <a:p>
            <a:pPr lvl="1"/>
            <a:r>
              <a:rPr lang="es-PA" dirty="0"/>
              <a:t>DART, logística automatizada</a:t>
            </a:r>
          </a:p>
          <a:p>
            <a:r>
              <a:rPr lang="es-PA" dirty="0"/>
              <a:t>Robótica</a:t>
            </a:r>
          </a:p>
          <a:p>
            <a:pPr lvl="1"/>
            <a:r>
              <a:rPr lang="es-PA" dirty="0" err="1"/>
              <a:t>iRobot</a:t>
            </a:r>
            <a:endParaRPr lang="es-PA" dirty="0"/>
          </a:p>
          <a:p>
            <a:r>
              <a:rPr lang="es-PA" dirty="0"/>
              <a:t>Traducción de máquina</a:t>
            </a:r>
          </a:p>
          <a:p>
            <a:pPr lvl="1"/>
            <a:r>
              <a:rPr lang="es-PA" dirty="0"/>
              <a:t>Lenguaje 1 &lt;-&gt; Lenguaje 2</a:t>
            </a:r>
          </a:p>
          <a:p>
            <a:pPr lvl="1"/>
            <a:r>
              <a:rPr lang="es-PA" dirty="0"/>
              <a:t>Modelo Matemático</a:t>
            </a:r>
          </a:p>
        </p:txBody>
      </p:sp>
      <p:pic>
        <p:nvPicPr>
          <p:cNvPr id="10242" name="Picture 2" descr="Image result for stanley self driving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99" y="1054990"/>
            <a:ext cx="2753626" cy="195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peech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65754"/>
            <a:ext cx="2946825" cy="18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IBM DEEP BL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60" y="3174207"/>
            <a:ext cx="3647849" cy="19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spanm fil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250610"/>
            <a:ext cx="2996976" cy="13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Image result for iRob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3682153"/>
            <a:ext cx="3419096" cy="192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Image result for machine transl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07" y="5211546"/>
            <a:ext cx="2045409" cy="153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05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355389" cy="1400530"/>
          </a:xfrm>
        </p:spPr>
        <p:txBody>
          <a:bodyPr/>
          <a:lstStyle/>
          <a:p>
            <a:r>
              <a:rPr lang="es-PA" dirty="0"/>
              <a:t>Inteligencia Artificial – Agentes Inteligentes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/>
              <a:t>Agente</a:t>
            </a:r>
          </a:p>
          <a:p>
            <a:pPr lvl="1"/>
            <a:r>
              <a:rPr lang="es-PA" dirty="0"/>
              <a:t>Percibe su ambiente usando sensores</a:t>
            </a:r>
          </a:p>
          <a:p>
            <a:pPr lvl="1"/>
            <a:r>
              <a:rPr lang="es-PA" dirty="0"/>
              <a:t>Realiza acciones  a través de actuadores</a:t>
            </a:r>
          </a:p>
          <a:p>
            <a:r>
              <a:rPr lang="es-PA" dirty="0"/>
              <a:t>“</a:t>
            </a:r>
            <a:r>
              <a:rPr lang="es-PA" dirty="0" err="1"/>
              <a:t>Percept</a:t>
            </a:r>
            <a:r>
              <a:rPr lang="es-PA" dirty="0"/>
              <a:t>”</a:t>
            </a:r>
          </a:p>
          <a:p>
            <a:pPr lvl="1"/>
            <a:r>
              <a:rPr lang="es-PA" dirty="0"/>
              <a:t>Capacidad del agente de percibir sus entradas en cualquier instante</a:t>
            </a:r>
          </a:p>
          <a:p>
            <a:pPr lvl="1"/>
            <a:r>
              <a:rPr lang="es-PA" dirty="0"/>
              <a:t>Los agentes operan con información pasada, no la que podrán ver</a:t>
            </a:r>
          </a:p>
          <a:p>
            <a:r>
              <a:rPr lang="es-PA" dirty="0"/>
              <a:t>Función de agente</a:t>
            </a:r>
          </a:p>
          <a:p>
            <a:pPr lvl="1"/>
            <a:r>
              <a:rPr lang="es-PA" dirty="0"/>
              <a:t>Mapea la secuencia de percepción en acciones</a:t>
            </a:r>
          </a:p>
          <a:p>
            <a:pPr lvl="1"/>
            <a:r>
              <a:rPr lang="es-PA" dirty="0"/>
              <a:t>Construir una tabla de acciones</a:t>
            </a:r>
          </a:p>
          <a:p>
            <a:pPr lvl="2"/>
            <a:r>
              <a:rPr lang="es-PA" dirty="0"/>
              <a:t>Descripción Matemática</a:t>
            </a:r>
          </a:p>
          <a:p>
            <a:pPr lvl="1"/>
            <a:r>
              <a:rPr lang="es-PA" dirty="0"/>
              <a:t>Caracterización del agente</a:t>
            </a:r>
          </a:p>
          <a:p>
            <a:r>
              <a:rPr lang="es-PA" dirty="0"/>
              <a:t>Programa de agente</a:t>
            </a:r>
          </a:p>
          <a:p>
            <a:pPr lvl="1"/>
            <a:r>
              <a:rPr lang="es-PA" dirty="0"/>
              <a:t>El conjunto</a:t>
            </a:r>
          </a:p>
          <a:p>
            <a:pPr lvl="1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259" y="1152983"/>
            <a:ext cx="3721937" cy="16961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575" y="2954072"/>
            <a:ext cx="2844621" cy="14644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43" y="4506542"/>
            <a:ext cx="5331853" cy="22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24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30" y="1171193"/>
            <a:ext cx="6286270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Concepto de Racionalidad</a:t>
            </a:r>
          </a:p>
          <a:p>
            <a:r>
              <a:rPr lang="es-PA" dirty="0"/>
              <a:t>Agente Racional (aspiradora)</a:t>
            </a:r>
          </a:p>
          <a:p>
            <a:pPr lvl="1"/>
            <a:r>
              <a:rPr lang="es-PA" dirty="0"/>
              <a:t>Lo hace bien o mal?</a:t>
            </a:r>
          </a:p>
          <a:p>
            <a:pPr lvl="2"/>
            <a:r>
              <a:rPr lang="es-PA" dirty="0"/>
              <a:t>Depende de las acciones que genera a sus entradas</a:t>
            </a:r>
          </a:p>
          <a:p>
            <a:pPr lvl="2"/>
            <a:r>
              <a:rPr lang="es-PA" dirty="0"/>
              <a:t>Si la secuencia es apropiada = bien</a:t>
            </a:r>
          </a:p>
          <a:p>
            <a:pPr lvl="2"/>
            <a:r>
              <a:rPr lang="es-PA" dirty="0"/>
              <a:t>Medir el nivel de desempeño del agente</a:t>
            </a:r>
          </a:p>
          <a:p>
            <a:r>
              <a:rPr lang="es-PA" dirty="0"/>
              <a:t>Las métricas son más difíciles de lo que se oye</a:t>
            </a:r>
          </a:p>
          <a:p>
            <a:pPr lvl="1"/>
            <a:r>
              <a:rPr lang="es-PA" dirty="0"/>
              <a:t>Aspiradora</a:t>
            </a:r>
          </a:p>
          <a:p>
            <a:pPr lvl="2"/>
            <a:r>
              <a:rPr lang="es-PA" dirty="0" err="1"/>
              <a:t>Maximixar</a:t>
            </a:r>
            <a:r>
              <a:rPr lang="es-PA" dirty="0"/>
              <a:t> un piso limpio</a:t>
            </a:r>
          </a:p>
          <a:p>
            <a:pPr lvl="2"/>
            <a:r>
              <a:rPr lang="es-PA" dirty="0"/>
              <a:t>No evaluar por cantidad aspirada por “n” horas</a:t>
            </a:r>
          </a:p>
          <a:p>
            <a:r>
              <a:rPr lang="es-PA" dirty="0"/>
              <a:t>Racionalidad  (Maximizar el desempeño)</a:t>
            </a:r>
          </a:p>
          <a:p>
            <a:pPr lvl="1"/>
            <a:r>
              <a:rPr lang="es-PA" dirty="0"/>
              <a:t>El nivel de desempeño</a:t>
            </a:r>
          </a:p>
          <a:p>
            <a:pPr lvl="1"/>
            <a:r>
              <a:rPr lang="es-PA" dirty="0"/>
              <a:t>Experiencia previa del entorno</a:t>
            </a:r>
          </a:p>
          <a:p>
            <a:pPr lvl="1"/>
            <a:r>
              <a:rPr lang="es-PA" dirty="0"/>
              <a:t>Acciones del agente</a:t>
            </a:r>
          </a:p>
          <a:p>
            <a:pPr lvl="1"/>
            <a:r>
              <a:rPr lang="es-PA" dirty="0"/>
              <a:t>Secuencia de la percepción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645500" y="1313645"/>
            <a:ext cx="5434883" cy="5016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El agente de aspiradora será un agente racional?</a:t>
            </a:r>
          </a:p>
          <a:p>
            <a:pPr lvl="1"/>
            <a:r>
              <a:rPr lang="es-PA" dirty="0"/>
              <a:t>Depende</a:t>
            </a:r>
          </a:p>
          <a:p>
            <a:pPr lvl="1"/>
            <a:r>
              <a:rPr lang="es-PA" dirty="0"/>
              <a:t>Evaluación a cada secuencia o a 1k de secuencias</a:t>
            </a:r>
          </a:p>
          <a:p>
            <a:pPr lvl="1"/>
            <a:r>
              <a:rPr lang="es-PA" dirty="0"/>
              <a:t>Se conoce el ambiente a priori</a:t>
            </a:r>
          </a:p>
          <a:p>
            <a:pPr lvl="2"/>
            <a:r>
              <a:rPr lang="es-PA" dirty="0"/>
              <a:t>Limpiamos el cuadrado</a:t>
            </a:r>
          </a:p>
          <a:p>
            <a:pPr lvl="2"/>
            <a:r>
              <a:rPr lang="es-PA" dirty="0"/>
              <a:t>No conocemos la distribución de sucio</a:t>
            </a:r>
          </a:p>
          <a:p>
            <a:pPr lvl="2"/>
            <a:r>
              <a:rPr lang="es-PA" dirty="0" err="1"/>
              <a:t>Izq</a:t>
            </a:r>
            <a:r>
              <a:rPr lang="es-PA" dirty="0"/>
              <a:t>, Derecha o succionar son </a:t>
            </a:r>
            <a:r>
              <a:rPr lang="es-PA" dirty="0" err="1"/>
              <a:t>acc</a:t>
            </a:r>
            <a:r>
              <a:rPr lang="es-PA" dirty="0"/>
              <a:t>. únicas</a:t>
            </a:r>
          </a:p>
          <a:p>
            <a:pPr lvl="2"/>
            <a:r>
              <a:rPr lang="es-PA" dirty="0"/>
              <a:t>Se mantiene en la misma </a:t>
            </a:r>
            <a:r>
              <a:rPr lang="es-PA" dirty="0" err="1"/>
              <a:t>posicion</a:t>
            </a:r>
            <a:endParaRPr lang="es-PA" dirty="0"/>
          </a:p>
          <a:p>
            <a:pPr lvl="2"/>
            <a:r>
              <a:rPr lang="es-PA" dirty="0"/>
              <a:t>Percibe la locación de polvo</a:t>
            </a:r>
          </a:p>
        </p:txBody>
      </p:sp>
    </p:spTree>
    <p:extLst>
      <p:ext uri="{BB962C8B-B14F-4D97-AF65-F5344CB8AC3E}">
        <p14:creationId xmlns:p14="http://schemas.microsoft.com/office/powerpoint/2010/main" val="1481878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Omnisciencia, aprendizaje y autonomía</a:t>
            </a:r>
          </a:p>
          <a:p>
            <a:pPr lvl="1"/>
            <a:r>
              <a:rPr lang="es-PA" dirty="0"/>
              <a:t>El agente toma en cuenta el resultado de sus acciones antes de actuar</a:t>
            </a:r>
          </a:p>
          <a:p>
            <a:pPr lvl="1"/>
            <a:r>
              <a:rPr lang="es-PA" dirty="0"/>
              <a:t>Imposible en la realidad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Cruzar la calle sin observar lo impredecible (algo de arriba cae)</a:t>
            </a:r>
          </a:p>
          <a:p>
            <a:r>
              <a:rPr lang="es-PA" dirty="0"/>
              <a:t>Conclusión:</a:t>
            </a:r>
          </a:p>
          <a:p>
            <a:pPr lvl="1"/>
            <a:r>
              <a:rPr lang="es-PA" dirty="0"/>
              <a:t>No se puede diseñar un agente pensando la mejor acción de los hechos (diseñando un futuro no visto)</a:t>
            </a:r>
          </a:p>
          <a:p>
            <a:r>
              <a:rPr lang="es-PA" dirty="0"/>
              <a:t>No requerimos omnisciencia solo acciones a eventos pasados</a:t>
            </a:r>
          </a:p>
          <a:p>
            <a:r>
              <a:rPr lang="es-PA" dirty="0"/>
              <a:t>Si requerimos mirar el ambiente al cruzar la calle </a:t>
            </a:r>
            <a:r>
              <a:rPr lang="es-PA" dirty="0" err="1"/>
              <a:t>p.e</a:t>
            </a:r>
            <a:r>
              <a:rPr lang="es-PA" dirty="0"/>
              <a:t>.</a:t>
            </a:r>
          </a:p>
          <a:p>
            <a:r>
              <a:rPr lang="es-PA" dirty="0"/>
              <a:t>Mirar antes de ingresar a la calle</a:t>
            </a:r>
          </a:p>
          <a:p>
            <a:pPr lvl="1"/>
            <a:r>
              <a:rPr lang="es-PA" dirty="0"/>
              <a:t>Recopilación de la información</a:t>
            </a:r>
          </a:p>
          <a:p>
            <a:pPr lvl="1"/>
            <a:r>
              <a:rPr lang="es-PA" dirty="0"/>
              <a:t>Exploración</a:t>
            </a:r>
          </a:p>
        </p:txBody>
      </p:sp>
    </p:spTree>
    <p:extLst>
      <p:ext uri="{BB962C8B-B14F-4D97-AF65-F5344CB8AC3E}">
        <p14:creationId xmlns:p14="http://schemas.microsoft.com/office/powerpoint/2010/main" val="3039011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Omnisciencia, aprendizaje y autonomía</a:t>
            </a:r>
          </a:p>
          <a:p>
            <a:r>
              <a:rPr lang="es-PA" dirty="0"/>
              <a:t>Necesitamos aprender del entorno</a:t>
            </a:r>
          </a:p>
          <a:p>
            <a:pPr lvl="1"/>
            <a:r>
              <a:rPr lang="es-PA" dirty="0"/>
              <a:t>Aprendizaje anterior puede ser modificado y aumentado</a:t>
            </a:r>
          </a:p>
          <a:p>
            <a:pPr lvl="1"/>
            <a:r>
              <a:rPr lang="es-PA" dirty="0"/>
              <a:t>Cuando se conoce el ambiente solo es necesario tomar acciones correctas</a:t>
            </a:r>
          </a:p>
          <a:p>
            <a:r>
              <a:rPr lang="es-PA" dirty="0"/>
              <a:t>Del caso anterior el agente pierde autonomía</a:t>
            </a:r>
          </a:p>
          <a:p>
            <a:pPr lvl="1"/>
            <a:r>
              <a:rPr lang="es-PA" dirty="0"/>
              <a:t>Un agente racional debe ser autónomo</a:t>
            </a:r>
          </a:p>
          <a:p>
            <a:pPr lvl="1"/>
            <a:r>
              <a:rPr lang="es-PA" dirty="0"/>
              <a:t>Inicialmente </a:t>
            </a:r>
            <a:r>
              <a:rPr lang="es-PA" dirty="0" err="1"/>
              <a:t>actua</a:t>
            </a:r>
            <a:r>
              <a:rPr lang="es-PA" dirty="0"/>
              <a:t> </a:t>
            </a:r>
            <a:r>
              <a:rPr lang="es-PA" dirty="0" err="1"/>
              <a:t>aleatoreamente</a:t>
            </a:r>
            <a:endParaRPr lang="es-PA" dirty="0"/>
          </a:p>
          <a:p>
            <a:pPr lvl="1"/>
            <a:r>
              <a:rPr lang="es-PA" dirty="0" err="1"/>
              <a:t>Despues</a:t>
            </a:r>
            <a:r>
              <a:rPr lang="es-PA" dirty="0"/>
              <a:t> de experiencia en el ambiente, aprende</a:t>
            </a:r>
          </a:p>
          <a:p>
            <a:pPr lvl="1"/>
            <a:r>
              <a:rPr lang="es-PA" dirty="0"/>
              <a:t>Luego es independiente</a:t>
            </a:r>
          </a:p>
          <a:p>
            <a:r>
              <a:rPr lang="es-PA" dirty="0"/>
              <a:t>Tareas en el entorno</a:t>
            </a:r>
          </a:p>
          <a:p>
            <a:pPr lvl="1"/>
            <a:r>
              <a:rPr lang="es-PA" dirty="0"/>
              <a:t>Son los problemas del ambiente</a:t>
            </a:r>
          </a:p>
          <a:p>
            <a:pPr lvl="1"/>
            <a:r>
              <a:rPr lang="es-PA" dirty="0"/>
              <a:t>Los agentes son las soluciones 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1028" name="Picture 4" descr="Image result for lowly dung bee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1114743"/>
            <a:ext cx="2534210" cy="14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utonomous vacu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2841478"/>
            <a:ext cx="2262289" cy="160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951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Especificando las tareas del entorno</a:t>
            </a:r>
          </a:p>
          <a:p>
            <a:r>
              <a:rPr lang="es-PA" dirty="0"/>
              <a:t>Para diseñar un agente que resuelva las tareas del entorno</a:t>
            </a:r>
          </a:p>
          <a:p>
            <a:pPr lvl="1"/>
            <a:r>
              <a:rPr lang="es-PA" dirty="0"/>
              <a:t>Desempeño, Entorno, Actuadores, Sensores… PEAS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Pero también hay agentes de software o </a:t>
            </a:r>
            <a:r>
              <a:rPr lang="es-PA" dirty="0" err="1"/>
              <a:t>softbots</a:t>
            </a:r>
            <a:r>
              <a:rPr lang="es-PA" dirty="0"/>
              <a:t>!</a:t>
            </a:r>
          </a:p>
          <a:p>
            <a:pPr lvl="1"/>
            <a:r>
              <a:rPr lang="es-PA" dirty="0" err="1"/>
              <a:t>Webot</a:t>
            </a:r>
            <a:r>
              <a:rPr lang="es-PA" dirty="0"/>
              <a:t> que muestra noticias de </a:t>
            </a:r>
            <a:r>
              <a:rPr lang="es-PA" dirty="0" err="1"/>
              <a:t>interes</a:t>
            </a:r>
            <a:r>
              <a:rPr lang="es-PA" dirty="0"/>
              <a:t> a un usuario</a:t>
            </a:r>
          </a:p>
          <a:p>
            <a:pPr lvl="1"/>
            <a:r>
              <a:rPr lang="es-PA" dirty="0"/>
              <a:t>Sistemas de Recomendación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28" y="2571723"/>
            <a:ext cx="8367874" cy="2433762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" y="452718"/>
            <a:ext cx="1219200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A" sz="3800"/>
              <a:t>Inteligencia Artificial – Naturaleza de los Entornos</a:t>
            </a:r>
            <a:endParaRPr lang="es-PA" sz="3800" dirty="0"/>
          </a:p>
        </p:txBody>
      </p:sp>
    </p:spTree>
    <p:extLst>
      <p:ext uri="{BB962C8B-B14F-4D97-AF65-F5344CB8AC3E}">
        <p14:creationId xmlns:p14="http://schemas.microsoft.com/office/powerpoint/2010/main" val="14700570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53" y="1262765"/>
            <a:ext cx="6628461" cy="52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/>
              <a:t>Si no </a:t>
            </a:r>
            <a:r>
              <a:rPr lang="en-US" dirty="0" err="1"/>
              <a:t>consigue</a:t>
            </a:r>
            <a:r>
              <a:rPr lang="en-US" dirty="0"/>
              <a:t> resolver un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ayudense</a:t>
            </a:r>
            <a:r>
              <a:rPr lang="en-US" dirty="0"/>
              <a:t> entre </a:t>
            </a:r>
            <a:r>
              <a:rPr lang="en-US" dirty="0" err="1"/>
              <a:t>uds</a:t>
            </a:r>
            <a:r>
              <a:rPr lang="en-US" dirty="0"/>
              <a:t> o me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para </a:t>
            </a:r>
            <a:r>
              <a:rPr lang="en-US" dirty="0" err="1"/>
              <a:t>guía</a:t>
            </a:r>
            <a:r>
              <a:rPr lang="en-US" dirty="0"/>
              <a:t> no para </a:t>
            </a:r>
            <a:r>
              <a:rPr lang="en-US" dirty="0" err="1"/>
              <a:t>resolverle</a:t>
            </a:r>
            <a:r>
              <a:rPr lang="en-US" dirty="0"/>
              <a:t> el </a:t>
            </a:r>
            <a:r>
              <a:rPr lang="en-US" dirty="0" err="1"/>
              <a:t>problema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Tiene</a:t>
            </a:r>
            <a:r>
              <a:rPr lang="en-US" dirty="0"/>
              <a:t> derecho a “Sin Nota”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del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lo </a:t>
            </a:r>
            <a:r>
              <a:rPr lang="en-US" dirty="0" err="1"/>
              <a:t>solicita</a:t>
            </a:r>
            <a:endParaRPr lang="en-US" dirty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siguiente.</a:t>
            </a:r>
            <a:endParaRPr lang="en-US" dirty="0"/>
          </a:p>
          <a:p>
            <a:r>
              <a:rPr lang="en-US" dirty="0"/>
              <a:t>No presto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tarjetas</a:t>
            </a:r>
            <a:r>
              <a:rPr lang="en-US" dirty="0"/>
              <a:t>, no soy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tienda</a:t>
            </a:r>
            <a:endParaRPr lang="en-US" dirty="0"/>
          </a:p>
          <a:p>
            <a:r>
              <a:rPr lang="en-US" dirty="0"/>
              <a:t>Deben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insumos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 lnSpcReduction="10000"/>
          </a:bodyPr>
          <a:lstStyle/>
          <a:p>
            <a:r>
              <a:rPr lang="es-PA" dirty="0"/>
              <a:t>Completa o Parcialmente Observable</a:t>
            </a:r>
          </a:p>
          <a:p>
            <a:pPr lvl="1"/>
            <a:r>
              <a:rPr lang="es-PA" dirty="0"/>
              <a:t>Completa:  Tiene acceso a todos los estados en cualquier momento</a:t>
            </a:r>
          </a:p>
          <a:p>
            <a:pPr lvl="2"/>
            <a:r>
              <a:rPr lang="es-PA" dirty="0"/>
              <a:t>Detectamos todo lo necesario para realizar las acciones</a:t>
            </a:r>
          </a:p>
          <a:p>
            <a:pPr lvl="2"/>
            <a:r>
              <a:rPr lang="es-PA" dirty="0"/>
              <a:t>No se necesita mantener el estado del ambiente (ya se tiene en cada estado)</a:t>
            </a:r>
          </a:p>
          <a:p>
            <a:pPr lvl="1"/>
            <a:r>
              <a:rPr lang="es-PA" dirty="0"/>
              <a:t>Parcial:  Información del sensor con ruido o deja de responder</a:t>
            </a:r>
          </a:p>
          <a:p>
            <a:pPr lvl="2"/>
            <a:r>
              <a:rPr lang="es-PA" dirty="0"/>
              <a:t>Una aspiradora con sensor de polvo solamente (no entiende ubicación)</a:t>
            </a:r>
          </a:p>
          <a:p>
            <a:pPr lvl="2"/>
            <a:r>
              <a:rPr lang="es-PA" dirty="0"/>
              <a:t>En SDC no podemos saber las acciones que toman los otros vehículos</a:t>
            </a:r>
          </a:p>
          <a:p>
            <a:r>
              <a:rPr lang="es-PA" dirty="0" err="1"/>
              <a:t>Uni</a:t>
            </a:r>
            <a:r>
              <a:rPr lang="es-PA" dirty="0"/>
              <a:t>-agente o </a:t>
            </a:r>
            <a:r>
              <a:rPr lang="es-PA" dirty="0" err="1"/>
              <a:t>multi</a:t>
            </a:r>
            <a:r>
              <a:rPr lang="es-PA" dirty="0"/>
              <a:t>-agente</a:t>
            </a:r>
          </a:p>
          <a:p>
            <a:pPr lvl="1"/>
            <a:r>
              <a:rPr lang="es-PA" dirty="0"/>
              <a:t>Para el </a:t>
            </a:r>
            <a:r>
              <a:rPr lang="es-PA" dirty="0" err="1"/>
              <a:t>ejm</a:t>
            </a:r>
            <a:r>
              <a:rPr lang="es-PA" dirty="0"/>
              <a:t>. Del taxi</a:t>
            </a:r>
          </a:p>
          <a:p>
            <a:pPr lvl="2"/>
            <a:r>
              <a:rPr lang="es-PA" dirty="0"/>
              <a:t>Otros son otros agentes</a:t>
            </a:r>
          </a:p>
          <a:p>
            <a:pPr lvl="2"/>
            <a:r>
              <a:rPr lang="es-PA" dirty="0"/>
              <a:t>O forman parte del ambiente</a:t>
            </a:r>
          </a:p>
          <a:p>
            <a:r>
              <a:rPr lang="es-PA" dirty="0"/>
              <a:t>Ajedrez: </a:t>
            </a:r>
            <a:r>
              <a:rPr lang="es-PA" dirty="0" err="1"/>
              <a:t>multiagente</a:t>
            </a:r>
            <a:r>
              <a:rPr lang="es-PA" dirty="0"/>
              <a:t> competitivo</a:t>
            </a:r>
          </a:p>
          <a:p>
            <a:r>
              <a:rPr lang="es-PA" dirty="0"/>
              <a:t>Taxi: </a:t>
            </a:r>
            <a:r>
              <a:rPr lang="es-PA" dirty="0" err="1"/>
              <a:t>multiagente</a:t>
            </a:r>
            <a:r>
              <a:rPr lang="es-PA" dirty="0"/>
              <a:t> cooperativo</a:t>
            </a:r>
          </a:p>
          <a:p>
            <a:pPr lvl="1"/>
            <a:r>
              <a:rPr lang="es-PA" dirty="0"/>
              <a:t>Comportamiento aleatorio ayuda a competitividad</a:t>
            </a:r>
          </a:p>
        </p:txBody>
      </p:sp>
      <p:pic>
        <p:nvPicPr>
          <p:cNvPr id="2050" name="Picture 2" descr="Image result for single agent vs multi agent ch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68" y="403269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ngle agent puzz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9" t="63197" r="45645" b="5066"/>
          <a:stretch/>
        </p:blipFill>
        <p:spPr bwMode="auto">
          <a:xfrm>
            <a:off x="7007135" y="4015994"/>
            <a:ext cx="2524260" cy="217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76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err="1"/>
              <a:t>Deterministico</a:t>
            </a:r>
            <a:r>
              <a:rPr lang="es-PA" dirty="0"/>
              <a:t> vs </a:t>
            </a:r>
            <a:r>
              <a:rPr lang="es-PA" dirty="0" err="1"/>
              <a:t>Estocastico</a:t>
            </a:r>
            <a:endParaRPr lang="es-PA" dirty="0"/>
          </a:p>
          <a:p>
            <a:pPr lvl="1"/>
            <a:r>
              <a:rPr lang="es-PA" dirty="0" err="1"/>
              <a:t>Deterministico</a:t>
            </a:r>
            <a:r>
              <a:rPr lang="es-PA" dirty="0"/>
              <a:t>:  El estado siguiente depende de la acción actual</a:t>
            </a:r>
          </a:p>
          <a:p>
            <a:pPr lvl="2"/>
            <a:r>
              <a:rPr lang="es-PA" dirty="0"/>
              <a:t>Aspiradora</a:t>
            </a:r>
          </a:p>
          <a:p>
            <a:pPr lvl="1"/>
            <a:r>
              <a:rPr lang="es-PA" dirty="0" err="1"/>
              <a:t>Estocastico</a:t>
            </a:r>
            <a:r>
              <a:rPr lang="es-PA" dirty="0"/>
              <a:t>: incertidumbre, probabilístico y depende</a:t>
            </a:r>
          </a:p>
          <a:p>
            <a:pPr lvl="2"/>
            <a:r>
              <a:rPr lang="es-PA" dirty="0"/>
              <a:t>SDC</a:t>
            </a:r>
          </a:p>
          <a:p>
            <a:pPr lvl="2"/>
            <a:r>
              <a:rPr lang="es-PA" dirty="0"/>
              <a:t>Si al mundo de la aspiradora añadimos </a:t>
            </a:r>
            <a:r>
              <a:rPr lang="es-PA" dirty="0" err="1"/>
              <a:t>aleatoreamente</a:t>
            </a:r>
            <a:r>
              <a:rPr lang="es-PA" dirty="0"/>
              <a:t> polvo</a:t>
            </a:r>
          </a:p>
          <a:p>
            <a:r>
              <a:rPr lang="es-PA" dirty="0"/>
              <a:t>Un ambiente es incierto si no es completamente observable o determinístico</a:t>
            </a:r>
          </a:p>
          <a:p>
            <a:r>
              <a:rPr lang="es-PA" dirty="0" err="1"/>
              <a:t>Episodico</a:t>
            </a:r>
            <a:r>
              <a:rPr lang="es-PA" dirty="0"/>
              <a:t> vs Secuencial</a:t>
            </a:r>
          </a:p>
          <a:p>
            <a:pPr lvl="1"/>
            <a:r>
              <a:rPr lang="es-PA" dirty="0" err="1"/>
              <a:t>Episodico</a:t>
            </a:r>
            <a:r>
              <a:rPr lang="es-PA" dirty="0"/>
              <a:t>:  percepción y luego acción</a:t>
            </a:r>
          </a:p>
          <a:p>
            <a:pPr lvl="2"/>
            <a:r>
              <a:rPr lang="es-PA" dirty="0"/>
              <a:t>El siguiente episodio no depende de acciones previas</a:t>
            </a:r>
          </a:p>
          <a:p>
            <a:pPr lvl="2"/>
            <a:r>
              <a:rPr lang="es-PA" dirty="0"/>
              <a:t>Sistema de visión de desperfectos</a:t>
            </a:r>
          </a:p>
          <a:p>
            <a:pPr lvl="1"/>
            <a:r>
              <a:rPr lang="es-PA" dirty="0"/>
              <a:t>Secuencial: acciones a corto plazo afectan acciones futuras a largo plazo</a:t>
            </a:r>
          </a:p>
          <a:p>
            <a:pPr lvl="2"/>
            <a:r>
              <a:rPr lang="es-PA" dirty="0"/>
              <a:t>Ajedrez, SDC</a:t>
            </a:r>
          </a:p>
        </p:txBody>
      </p:sp>
    </p:spTree>
    <p:extLst>
      <p:ext uri="{BB962C8B-B14F-4D97-AF65-F5344CB8AC3E}">
        <p14:creationId xmlns:p14="http://schemas.microsoft.com/office/powerpoint/2010/main" val="4019200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Estático vs Dinámico</a:t>
            </a:r>
          </a:p>
          <a:p>
            <a:pPr lvl="1"/>
            <a:r>
              <a:rPr lang="es-PA" dirty="0"/>
              <a:t>Dinámico:  El entorno cambia mientras se toma decisión</a:t>
            </a:r>
          </a:p>
          <a:p>
            <a:pPr lvl="2"/>
            <a:r>
              <a:rPr lang="es-PA" dirty="0"/>
              <a:t>Pregunta al agente que hacer</a:t>
            </a:r>
          </a:p>
          <a:p>
            <a:pPr lvl="1"/>
            <a:r>
              <a:rPr lang="es-PA" dirty="0"/>
              <a:t>Estático: no posee cambio</a:t>
            </a:r>
          </a:p>
          <a:p>
            <a:pPr lvl="2"/>
            <a:r>
              <a:rPr lang="es-PA" dirty="0"/>
              <a:t>Fáciles de manejar</a:t>
            </a:r>
          </a:p>
          <a:p>
            <a:pPr lvl="2"/>
            <a:r>
              <a:rPr lang="es-PA" dirty="0"/>
              <a:t>No necesita mirar el entorno mientras decide</a:t>
            </a:r>
          </a:p>
          <a:p>
            <a:pPr lvl="1"/>
            <a:r>
              <a:rPr lang="es-PA" dirty="0" err="1"/>
              <a:t>Semidinámico</a:t>
            </a:r>
            <a:r>
              <a:rPr lang="es-PA" dirty="0"/>
              <a:t>:  el entorno no cambia, el agente si</a:t>
            </a:r>
          </a:p>
          <a:p>
            <a:pPr lvl="2"/>
            <a:r>
              <a:rPr lang="es-PA" dirty="0"/>
              <a:t>Ajedrez con reloj</a:t>
            </a:r>
          </a:p>
          <a:p>
            <a:r>
              <a:rPr lang="es-PA" dirty="0"/>
              <a:t>Discreto vs continuo</a:t>
            </a:r>
          </a:p>
          <a:p>
            <a:pPr lvl="1"/>
            <a:r>
              <a:rPr lang="es-PA" dirty="0"/>
              <a:t>El estado del entorno a medida que transcurre el tiempo</a:t>
            </a:r>
          </a:p>
          <a:p>
            <a:pPr lvl="1"/>
            <a:r>
              <a:rPr lang="es-PA" dirty="0"/>
              <a:t>Discreto: Ajedrez, damas, X 0</a:t>
            </a:r>
          </a:p>
          <a:p>
            <a:pPr lvl="1"/>
            <a:r>
              <a:rPr lang="es-PA" dirty="0"/>
              <a:t>Continuo: SDC, </a:t>
            </a:r>
            <a:r>
              <a:rPr lang="es-PA" dirty="0" err="1"/>
              <a:t>Robotica</a:t>
            </a:r>
            <a:r>
              <a:rPr lang="es-PA" dirty="0"/>
              <a:t> con objetos móviles</a:t>
            </a:r>
          </a:p>
        </p:txBody>
      </p:sp>
    </p:spTree>
    <p:extLst>
      <p:ext uri="{BB962C8B-B14F-4D97-AF65-F5344CB8AC3E}">
        <p14:creationId xmlns:p14="http://schemas.microsoft.com/office/powerpoint/2010/main" val="36755081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Conocido vs Desconocido:</a:t>
            </a:r>
          </a:p>
          <a:p>
            <a:pPr lvl="1"/>
            <a:r>
              <a:rPr lang="es-PA" dirty="0"/>
              <a:t>Se refiere mas al agente que al entorno</a:t>
            </a:r>
          </a:p>
          <a:p>
            <a:pPr lvl="1"/>
            <a:r>
              <a:rPr lang="es-PA" dirty="0"/>
              <a:t>Leyes físicas</a:t>
            </a:r>
          </a:p>
          <a:p>
            <a:pPr lvl="1"/>
            <a:r>
              <a:rPr lang="es-PA" dirty="0"/>
              <a:t>Desconocido</a:t>
            </a:r>
          </a:p>
          <a:p>
            <a:pPr lvl="2"/>
            <a:r>
              <a:rPr lang="es-PA" dirty="0"/>
              <a:t>debe aprender de él para tomar buenas decisiones</a:t>
            </a:r>
          </a:p>
          <a:p>
            <a:pPr lvl="1"/>
            <a:r>
              <a:rPr lang="es-PA" dirty="0"/>
              <a:t>Un ambiente conocido puede ser parcialmente observable</a:t>
            </a:r>
          </a:p>
          <a:p>
            <a:pPr lvl="2"/>
            <a:r>
              <a:rPr lang="es-PA" dirty="0"/>
              <a:t>Solitario: no se sabe la siguiente carta, si las reglas</a:t>
            </a:r>
          </a:p>
          <a:p>
            <a:pPr lvl="1"/>
            <a:r>
              <a:rPr lang="es-PA" dirty="0"/>
              <a:t>Un ambiente desconocido puede ser completamente observable</a:t>
            </a:r>
          </a:p>
          <a:p>
            <a:pPr lvl="2"/>
            <a:r>
              <a:rPr lang="es-PA" dirty="0"/>
              <a:t>Videojuego: se ve el entorno pero no se interactuar</a:t>
            </a:r>
          </a:p>
        </p:txBody>
      </p:sp>
      <p:pic>
        <p:nvPicPr>
          <p:cNvPr id="5124" name="Picture 4" descr="Image result for solitai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1374321"/>
            <a:ext cx="3296993" cy="18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mario k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4421165"/>
            <a:ext cx="3077738" cy="19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654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Conocido vs Desconocido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También para los agentes se deben evaluar varias clases de entornos</a:t>
            </a:r>
          </a:p>
          <a:p>
            <a:r>
              <a:rPr lang="es-PA" dirty="0"/>
              <a:t>Recordar que el agente maximiza su desempeño promedio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57" y="1708931"/>
            <a:ext cx="7102701" cy="3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58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171193"/>
            <a:ext cx="12093261" cy="5458207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El trabajo de IA es crear programas agentes que implementen esta función de agente</a:t>
            </a:r>
          </a:p>
          <a:p>
            <a:pPr lvl="1"/>
            <a:r>
              <a:rPr lang="es-PA" dirty="0"/>
              <a:t>Corren en algún conjunto computacional</a:t>
            </a:r>
          </a:p>
          <a:p>
            <a:pPr lvl="1"/>
            <a:r>
              <a:rPr lang="es-PA" dirty="0"/>
              <a:t>Agente = arquitectura + programa</a:t>
            </a:r>
          </a:p>
          <a:p>
            <a:r>
              <a:rPr lang="es-PA" dirty="0"/>
              <a:t>Programas Agentes</a:t>
            </a:r>
          </a:p>
          <a:p>
            <a:pPr lvl="1"/>
            <a:r>
              <a:rPr lang="es-PA" dirty="0"/>
              <a:t>Siempre iguales:  perciben el ambiente, ejecutan acciones a actuadores</a:t>
            </a:r>
          </a:p>
          <a:p>
            <a:pPr lvl="2"/>
            <a:r>
              <a:rPr lang="es-PA" dirty="0"/>
              <a:t>Si las acciones dependen del grupo de percepciones deben recordarse</a:t>
            </a:r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r>
              <a:rPr lang="es-PA" dirty="0"/>
              <a:t>Un agente basado en tablas es una mala decisión de diseño!.  A pesar de todo hace lo deseado.</a:t>
            </a:r>
          </a:p>
          <a:p>
            <a:pPr lvl="1"/>
            <a:r>
              <a:rPr lang="es-PA" dirty="0"/>
              <a:t>En el taxi: cámara a 640x480 x 24 bits color @ 30s = 10^250,000,000,000 </a:t>
            </a:r>
            <a:r>
              <a:rPr lang="es-PA" dirty="0" err="1"/>
              <a:t>percepts</a:t>
            </a:r>
            <a:endParaRPr lang="es-PA" dirty="0"/>
          </a:p>
          <a:p>
            <a:pPr lvl="1"/>
            <a:r>
              <a:rPr lang="es-PA" dirty="0"/>
              <a:t>Ajedrez = 10^150 posibilidades</a:t>
            </a:r>
          </a:p>
          <a:p>
            <a:pPr lvl="2"/>
            <a:r>
              <a:rPr lang="es-PA" dirty="0"/>
              <a:t>Demasiado tiempo de creación, alojamiento del agente</a:t>
            </a:r>
          </a:p>
          <a:p>
            <a:pPr lvl="1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17" y="3192549"/>
            <a:ext cx="7042597" cy="17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84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/>
              <a:t>Agentes de reflejo simple</a:t>
            </a:r>
          </a:p>
          <a:p>
            <a:pPr lvl="1"/>
            <a:r>
              <a:rPr lang="es-PA" dirty="0"/>
              <a:t>Acciones actuales de estados actuales</a:t>
            </a:r>
          </a:p>
          <a:p>
            <a:pPr lvl="1"/>
            <a:r>
              <a:rPr lang="es-PA" dirty="0"/>
              <a:t>Ignora historia</a:t>
            </a:r>
          </a:p>
          <a:p>
            <a:pPr lvl="1"/>
            <a:r>
              <a:rPr lang="es-PA" dirty="0"/>
              <a:t>Sin embargo ocurren en ambientes complejos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Estos ambientes fallan catastróficamente</a:t>
            </a:r>
          </a:p>
          <a:p>
            <a:pPr lvl="2"/>
            <a:r>
              <a:rPr lang="es-PA" dirty="0"/>
              <a:t>Tienen que ser </a:t>
            </a:r>
            <a:r>
              <a:rPr lang="es-PA" dirty="0" err="1"/>
              <a:t>complentamente</a:t>
            </a:r>
            <a:r>
              <a:rPr lang="es-PA" dirty="0"/>
              <a:t>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43" t="12101" r="23135" b="15787"/>
          <a:stretch/>
        </p:blipFill>
        <p:spPr>
          <a:xfrm>
            <a:off x="6053070" y="1332103"/>
            <a:ext cx="5602310" cy="10422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28" y="2811042"/>
            <a:ext cx="5485978" cy="25197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r="31369"/>
          <a:stretch/>
        </p:blipFill>
        <p:spPr>
          <a:xfrm>
            <a:off x="359229" y="2857308"/>
            <a:ext cx="5602309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3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/>
              <a:t>Agentes de reflejo basado en modelos</a:t>
            </a:r>
          </a:p>
          <a:p>
            <a:pPr lvl="1"/>
            <a:r>
              <a:rPr lang="es-PA" dirty="0"/>
              <a:t>Mantiene parte del estado previo internamente</a:t>
            </a:r>
          </a:p>
          <a:p>
            <a:pPr lvl="2"/>
            <a:r>
              <a:rPr lang="es-PA" dirty="0"/>
              <a:t>Caso de freno de </a:t>
            </a:r>
            <a:r>
              <a:rPr lang="es-PA" dirty="0" err="1"/>
              <a:t>vehiculo</a:t>
            </a:r>
            <a:r>
              <a:rPr lang="es-PA" dirty="0"/>
              <a:t> si ve uno al frente</a:t>
            </a:r>
          </a:p>
          <a:p>
            <a:pPr lvl="1"/>
            <a:r>
              <a:rPr lang="es-PA" dirty="0"/>
              <a:t>Necesitamos información de como evoluciona el ambiente</a:t>
            </a:r>
          </a:p>
          <a:p>
            <a:pPr lvl="1"/>
            <a:r>
              <a:rPr lang="es-PA" dirty="0"/>
              <a:t>Como esta información afecta el ambiente</a:t>
            </a:r>
          </a:p>
          <a:p>
            <a:pPr lvl="1"/>
            <a:r>
              <a:rPr lang="es-PA" dirty="0"/>
              <a:t>Se puede realizar con información booleana o probabilística</a:t>
            </a:r>
          </a:p>
          <a:p>
            <a:pPr lvl="2"/>
            <a:r>
              <a:rPr lang="es-PA" dirty="0"/>
              <a:t>Llamado modelo del entorno</a:t>
            </a:r>
          </a:p>
          <a:p>
            <a:pPr lvl="2"/>
            <a:r>
              <a:rPr lang="es-PA" dirty="0"/>
              <a:t>En SDC podemos tomar una decisión de un universo parcialmente observable</a:t>
            </a:r>
          </a:p>
          <a:p>
            <a:pPr lvl="2"/>
            <a:r>
              <a:rPr lang="es-PA" dirty="0"/>
              <a:t>No es necesario describir el entorno como 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55" y="4267008"/>
            <a:ext cx="5366806" cy="24783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79" y="4716485"/>
            <a:ext cx="59245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559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/>
              <a:t>Agentes basados en objetivos/metas</a:t>
            </a:r>
          </a:p>
          <a:p>
            <a:pPr lvl="1"/>
            <a:r>
              <a:rPr lang="es-PA" dirty="0"/>
              <a:t>No es suficiente el estado actual para toma de decisiones</a:t>
            </a:r>
          </a:p>
          <a:p>
            <a:pPr lvl="1"/>
            <a:r>
              <a:rPr lang="es-PA" dirty="0"/>
              <a:t>Combina el modelo con el objetivo</a:t>
            </a:r>
          </a:p>
          <a:p>
            <a:pPr lvl="1"/>
            <a:r>
              <a:rPr lang="es-PA" dirty="0"/>
              <a:t>A veces es fácil:  El objetivo se cumple inmediatamente</a:t>
            </a:r>
          </a:p>
          <a:p>
            <a:pPr lvl="1"/>
            <a:r>
              <a:rPr lang="es-PA" dirty="0"/>
              <a:t>A veces es difícil: necesitamos evaluar caminos para alcanzar el objetivo</a:t>
            </a:r>
          </a:p>
          <a:p>
            <a:r>
              <a:rPr lang="es-PA" dirty="0"/>
              <a:t>Algoritmos de búsqueda y planificación (A*)</a:t>
            </a:r>
          </a:p>
          <a:p>
            <a:r>
              <a:rPr lang="es-PA" dirty="0" err="1"/>
              <a:t>Evaluan</a:t>
            </a:r>
            <a:r>
              <a:rPr lang="es-PA" dirty="0"/>
              <a:t> que pasará después</a:t>
            </a:r>
          </a:p>
          <a:p>
            <a:pPr lvl="1"/>
            <a:r>
              <a:rPr lang="es-PA" dirty="0"/>
              <a:t>Aplicar PID si debemos frenar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04" y="3671691"/>
            <a:ext cx="6683866" cy="30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43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6104585" cy="5458207"/>
          </a:xfrm>
        </p:spPr>
        <p:txBody>
          <a:bodyPr>
            <a:normAutofit/>
          </a:bodyPr>
          <a:lstStyle/>
          <a:p>
            <a:r>
              <a:rPr lang="es-PA" dirty="0"/>
              <a:t>Agentes basados en utilidad</a:t>
            </a:r>
          </a:p>
          <a:p>
            <a:pPr lvl="1"/>
            <a:r>
              <a:rPr lang="es-PA" dirty="0"/>
              <a:t>Los objetivos no son suficientes para generar IA de alto nivel</a:t>
            </a:r>
          </a:p>
          <a:p>
            <a:pPr lvl="1"/>
            <a:r>
              <a:rPr lang="es-PA" dirty="0"/>
              <a:t>Miden el desempeño del agente</a:t>
            </a:r>
          </a:p>
          <a:p>
            <a:pPr lvl="2"/>
            <a:r>
              <a:rPr lang="es-PA" dirty="0"/>
              <a:t>Que tan bien o mal lo hago</a:t>
            </a:r>
          </a:p>
          <a:p>
            <a:pPr lvl="2"/>
            <a:r>
              <a:rPr lang="es-PA" dirty="0"/>
              <a:t>Bien o mal = utilidad</a:t>
            </a:r>
          </a:p>
          <a:p>
            <a:r>
              <a:rPr lang="es-PA" dirty="0"/>
              <a:t>La función de utilidad es una medida del desempeño</a:t>
            </a:r>
          </a:p>
          <a:p>
            <a:pPr lvl="1"/>
            <a:r>
              <a:rPr lang="es-PA" dirty="0"/>
              <a:t>En aspiradora:  optimizo para velocidad y carga eléctrica</a:t>
            </a:r>
          </a:p>
          <a:p>
            <a:pPr lvl="1"/>
            <a:r>
              <a:rPr lang="es-PA" dirty="0"/>
              <a:t>Manejan incertidumbre, son estocásticos, en ambientes poco o no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67" r="14573"/>
          <a:stretch/>
        </p:blipFill>
        <p:spPr>
          <a:xfrm>
            <a:off x="6206927" y="1853248"/>
            <a:ext cx="5615879" cy="36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8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fundamentos</a:t>
            </a:r>
            <a:r>
              <a:rPr lang="en-US" dirty="0"/>
              <a:t> de:</a:t>
            </a:r>
          </a:p>
          <a:p>
            <a:pPr lvl="1"/>
            <a:r>
              <a:rPr lang="es-PA" dirty="0"/>
              <a:t>Inteligencia Artificial (Artificial </a:t>
            </a:r>
            <a:r>
              <a:rPr lang="es-PA" dirty="0" err="1"/>
              <a:t>Intelligence</a:t>
            </a:r>
            <a:r>
              <a:rPr lang="es-PA" dirty="0"/>
              <a:t>)</a:t>
            </a:r>
            <a:endParaRPr lang="en-US" dirty="0"/>
          </a:p>
          <a:p>
            <a:pPr lvl="1"/>
            <a:r>
              <a:rPr lang="en-US" dirty="0" err="1"/>
              <a:t>Aprendizaje</a:t>
            </a:r>
            <a:r>
              <a:rPr lang="en-US" dirty="0"/>
              <a:t> de </a:t>
            </a:r>
            <a:r>
              <a:rPr lang="en-US" dirty="0" err="1"/>
              <a:t>Máquina</a:t>
            </a:r>
            <a:r>
              <a:rPr lang="en-US" dirty="0"/>
              <a:t> (Machine Learning)</a:t>
            </a:r>
          </a:p>
          <a:p>
            <a:pPr lvl="1"/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Profundo</a:t>
            </a:r>
            <a:r>
              <a:rPr lang="en-US" dirty="0"/>
              <a:t> (Deep Learning) </a:t>
            </a:r>
          </a:p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</a:t>
            </a:r>
            <a:r>
              <a:rPr lang="en-US" dirty="0" err="1"/>
              <a:t>reales</a:t>
            </a:r>
            <a:r>
              <a:rPr lang="en-US" dirty="0"/>
              <a:t> que </a:t>
            </a:r>
            <a:r>
              <a:rPr lang="en-US" dirty="0" err="1"/>
              <a:t>llevarán</a:t>
            </a:r>
            <a:r>
              <a:rPr lang="en-US" dirty="0"/>
              <a:t> a explorer el </a:t>
            </a:r>
            <a:r>
              <a:rPr lang="en-US" dirty="0" err="1"/>
              <a:t>mundo</a:t>
            </a:r>
            <a:r>
              <a:rPr lang="en-US" dirty="0"/>
              <a:t> de la IA </a:t>
            </a:r>
          </a:p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teoría</a:t>
            </a:r>
            <a:r>
              <a:rPr lang="en-US" dirty="0"/>
              <a:t> y </a:t>
            </a:r>
            <a:r>
              <a:rPr lang="en-US" dirty="0" err="1"/>
              <a:t>práctica</a:t>
            </a:r>
            <a:endParaRPr lang="en-US" dirty="0"/>
          </a:p>
          <a:p>
            <a:pPr lvl="1"/>
            <a:r>
              <a:rPr lang="en-US" dirty="0"/>
              <a:t>60% </a:t>
            </a:r>
            <a:r>
              <a:rPr lang="en-US" dirty="0" err="1"/>
              <a:t>Práctica</a:t>
            </a:r>
            <a:endParaRPr lang="en-US" dirty="0"/>
          </a:p>
          <a:p>
            <a:pPr lvl="1"/>
            <a:r>
              <a:rPr lang="en-US" dirty="0"/>
              <a:t>40% </a:t>
            </a:r>
            <a:r>
              <a:rPr lang="en-US" dirty="0" err="1"/>
              <a:t>Teoría</a:t>
            </a:r>
            <a:endParaRPr lang="en-US" dirty="0"/>
          </a:p>
          <a:p>
            <a:r>
              <a:rPr lang="en-US" dirty="0"/>
              <a:t>Al </a:t>
            </a:r>
            <a:r>
              <a:rPr lang="en-US" dirty="0" err="1"/>
              <a:t>finalizar</a:t>
            </a:r>
            <a:r>
              <a:rPr lang="en-US" dirty="0"/>
              <a:t> 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capaz</a:t>
            </a:r>
            <a:r>
              <a:rPr lang="en-US" dirty="0"/>
              <a:t> de:</a:t>
            </a:r>
          </a:p>
          <a:p>
            <a:pPr lvl="1"/>
            <a:r>
              <a:rPr lang="en-US" dirty="0" err="1"/>
              <a:t>Construir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de IA</a:t>
            </a:r>
          </a:p>
          <a:p>
            <a:pPr lvl="1"/>
            <a:r>
              <a:rPr lang="en-US" dirty="0" err="1"/>
              <a:t>Afinar</a:t>
            </a:r>
            <a:r>
              <a:rPr lang="en-US" dirty="0"/>
              <a:t> y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ideas para </a:t>
            </a:r>
            <a:r>
              <a:rPr lang="en-US" dirty="0" err="1"/>
              <a:t>concretarlas</a:t>
            </a:r>
            <a:endParaRPr lang="en-US" dirty="0"/>
          </a:p>
          <a:p>
            <a:r>
              <a:rPr lang="es-PA" dirty="0"/>
              <a:t>Sentirse capaces de participar en una </a:t>
            </a:r>
            <a:r>
              <a:rPr lang="es-PA" dirty="0" err="1"/>
              <a:t>hackaton</a:t>
            </a:r>
            <a:r>
              <a:rPr lang="es-PA" dirty="0"/>
              <a:t> de IA</a:t>
            </a:r>
            <a:endParaRPr lang="en-US" dirty="0"/>
          </a:p>
          <a:p>
            <a:endParaRPr lang="es-PA" dirty="0"/>
          </a:p>
          <a:p>
            <a:r>
              <a:rPr lang="es-PA" dirty="0"/>
              <a:t>Repositorio</a:t>
            </a:r>
          </a:p>
          <a:p>
            <a:pPr lvl="1"/>
            <a:r>
              <a:rPr lang="es-PA" dirty="0" err="1"/>
              <a:t>Github</a:t>
            </a:r>
            <a:r>
              <a:rPr lang="es-PA" dirty="0"/>
              <a:t>: https://github.com/ulatinaedupa/ArtificialIntelligence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Agentes de Aprendizaje</a:t>
            </a:r>
          </a:p>
          <a:p>
            <a:pPr lvl="1"/>
            <a:r>
              <a:rPr lang="es-PA" dirty="0"/>
              <a:t>Alan Turing propone otro método de enseñar a la máquina a aprender</a:t>
            </a:r>
          </a:p>
          <a:p>
            <a:pPr lvl="1"/>
            <a:r>
              <a:rPr lang="es-PA" dirty="0"/>
              <a:t>Actualmente es un método general de aprendizaje</a:t>
            </a:r>
          </a:p>
          <a:p>
            <a:pPr lvl="2"/>
            <a:r>
              <a:rPr lang="es-PA" dirty="0"/>
              <a:t>Elemento de Aprendizaje</a:t>
            </a:r>
          </a:p>
          <a:p>
            <a:pPr lvl="3"/>
            <a:r>
              <a:rPr lang="es-PA" dirty="0"/>
              <a:t>Hace mejoras</a:t>
            </a:r>
          </a:p>
          <a:p>
            <a:pPr lvl="2"/>
            <a:r>
              <a:rPr lang="es-PA" dirty="0"/>
              <a:t>Elemento de Desempeño</a:t>
            </a:r>
          </a:p>
          <a:p>
            <a:pPr lvl="3"/>
            <a:r>
              <a:rPr lang="es-PA" dirty="0"/>
              <a:t>Hace acciones</a:t>
            </a:r>
          </a:p>
          <a:p>
            <a:pPr lvl="2"/>
            <a:r>
              <a:rPr lang="es-PA" dirty="0"/>
              <a:t>Crítico</a:t>
            </a:r>
          </a:p>
          <a:p>
            <a:pPr lvl="3"/>
            <a:r>
              <a:rPr lang="es-PA" dirty="0"/>
              <a:t>El elemento de desempeño la usa</a:t>
            </a:r>
          </a:p>
          <a:p>
            <a:pPr lvl="2"/>
            <a:r>
              <a:rPr lang="es-PA" dirty="0"/>
              <a:t>Generador de Problema</a:t>
            </a:r>
          </a:p>
          <a:p>
            <a:pPr lvl="3"/>
            <a:r>
              <a:rPr lang="es-PA" dirty="0" err="1"/>
              <a:t>Accion</a:t>
            </a:r>
            <a:r>
              <a:rPr lang="es-PA" dirty="0"/>
              <a:t> informativa</a:t>
            </a:r>
          </a:p>
          <a:p>
            <a:pPr lvl="3"/>
            <a:r>
              <a:rPr lang="es-PA" dirty="0"/>
              <a:t>Podemos explorar</a:t>
            </a:r>
          </a:p>
          <a:p>
            <a:pPr lvl="3"/>
            <a:r>
              <a:rPr lang="es-PA" dirty="0"/>
              <a:t>Tomara tiempo en llevar a nuevas alternativas a largo plazo</a:t>
            </a:r>
          </a:p>
          <a:p>
            <a:pPr lvl="1"/>
            <a:r>
              <a:rPr lang="es-PA" dirty="0"/>
              <a:t>Se basa en recompensas</a:t>
            </a:r>
          </a:p>
          <a:p>
            <a:pPr lvl="2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4786" r="15352"/>
          <a:stretch/>
        </p:blipFill>
        <p:spPr>
          <a:xfrm>
            <a:off x="7392473" y="2070635"/>
            <a:ext cx="4623516" cy="33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280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¿Cómo los componentes de los agentes interactúan?</a:t>
            </a:r>
          </a:p>
          <a:p>
            <a:pPr lvl="1"/>
            <a:r>
              <a:rPr lang="es-PA" dirty="0" err="1"/>
              <a:t>Atomicamente</a:t>
            </a:r>
            <a:endParaRPr lang="es-PA" dirty="0"/>
          </a:p>
          <a:p>
            <a:pPr lvl="1"/>
            <a:r>
              <a:rPr lang="es-PA" dirty="0"/>
              <a:t>Factorizada</a:t>
            </a:r>
          </a:p>
          <a:p>
            <a:pPr lvl="1"/>
            <a:r>
              <a:rPr lang="es-PA" dirty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Representación Atómica</a:t>
            </a:r>
          </a:p>
          <a:p>
            <a:pPr lvl="2"/>
            <a:r>
              <a:rPr lang="es-PA" dirty="0"/>
              <a:t>Mundo indivisible</a:t>
            </a:r>
          </a:p>
          <a:p>
            <a:pPr lvl="2"/>
            <a:r>
              <a:rPr lang="es-PA" dirty="0"/>
              <a:t>Sin estructura interna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ir de un punto A </a:t>
            </a:r>
            <a:r>
              <a:rPr lang="es-PA" dirty="0" err="1"/>
              <a:t>a</a:t>
            </a:r>
            <a:r>
              <a:rPr lang="es-PA" dirty="0"/>
              <a:t> un punto B</a:t>
            </a:r>
          </a:p>
          <a:p>
            <a:pPr lvl="3"/>
            <a:r>
              <a:rPr lang="es-PA" dirty="0"/>
              <a:t>HMM (</a:t>
            </a:r>
            <a:r>
              <a:rPr lang="es-PA" dirty="0" err="1"/>
              <a:t>Hidden</a:t>
            </a:r>
            <a:r>
              <a:rPr lang="es-PA" dirty="0"/>
              <a:t> </a:t>
            </a:r>
            <a:r>
              <a:rPr lang="es-PA" dirty="0" err="1"/>
              <a:t>Markov</a:t>
            </a:r>
            <a:r>
              <a:rPr lang="es-PA" dirty="0"/>
              <a:t> </a:t>
            </a:r>
            <a:r>
              <a:rPr lang="es-PA" dirty="0" err="1"/>
              <a:t>Model</a:t>
            </a:r>
            <a:r>
              <a:rPr lang="es-PA" dirty="0"/>
              <a:t>)</a:t>
            </a:r>
          </a:p>
          <a:p>
            <a:pPr lvl="3"/>
            <a:r>
              <a:rPr lang="es-PA" dirty="0"/>
              <a:t>Búsqueda</a:t>
            </a:r>
          </a:p>
          <a:p>
            <a:pPr lvl="3"/>
            <a:r>
              <a:rPr lang="es-PA" dirty="0"/>
              <a:t>Teoría de Juegos</a:t>
            </a:r>
          </a:p>
          <a:p>
            <a:pPr lvl="3"/>
            <a:r>
              <a:rPr lang="es-PA" dirty="0"/>
              <a:t>MDP (</a:t>
            </a:r>
            <a:r>
              <a:rPr lang="es-PA" dirty="0" err="1"/>
              <a:t>Markov</a:t>
            </a:r>
            <a:r>
              <a:rPr lang="es-PA" dirty="0"/>
              <a:t> </a:t>
            </a:r>
            <a:r>
              <a:rPr lang="es-PA" dirty="0" err="1"/>
              <a:t>Decission</a:t>
            </a:r>
            <a:r>
              <a:rPr lang="es-PA" dirty="0"/>
              <a:t> </a:t>
            </a:r>
            <a:r>
              <a:rPr lang="es-PA" dirty="0" err="1"/>
              <a:t>Process</a:t>
            </a:r>
            <a:r>
              <a:rPr lang="es-PA" dirty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250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¿Cómo los componentes de los agentes interactúan?</a:t>
            </a:r>
          </a:p>
          <a:p>
            <a:pPr lvl="1"/>
            <a:r>
              <a:rPr lang="es-PA" dirty="0" err="1"/>
              <a:t>Atomicamente</a:t>
            </a:r>
            <a:endParaRPr lang="es-PA" dirty="0"/>
          </a:p>
          <a:p>
            <a:pPr lvl="1"/>
            <a:r>
              <a:rPr lang="es-PA" dirty="0"/>
              <a:t>Factorizada</a:t>
            </a:r>
          </a:p>
          <a:p>
            <a:pPr lvl="1"/>
            <a:r>
              <a:rPr lang="es-PA" dirty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Representación Factorizada</a:t>
            </a:r>
          </a:p>
          <a:p>
            <a:pPr lvl="2"/>
            <a:r>
              <a:rPr lang="es-PA" dirty="0"/>
              <a:t>Divide en </a:t>
            </a:r>
            <a:r>
              <a:rPr lang="es-PA" dirty="0" err="1"/>
              <a:t>varaibles</a:t>
            </a:r>
            <a:r>
              <a:rPr lang="es-PA" dirty="0"/>
              <a:t> y atributos</a:t>
            </a:r>
          </a:p>
          <a:p>
            <a:pPr lvl="2"/>
            <a:r>
              <a:rPr lang="es-PA" dirty="0"/>
              <a:t>Trabaja con grupos comunes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</a:t>
            </a:r>
            <a:r>
              <a:rPr lang="es-PA" dirty="0" err="1"/>
              <a:t>Planificacion</a:t>
            </a:r>
            <a:r>
              <a:rPr lang="es-PA" dirty="0"/>
              <a:t> de tareas</a:t>
            </a:r>
          </a:p>
          <a:p>
            <a:pPr lvl="2"/>
            <a:r>
              <a:rPr lang="es-PA" dirty="0"/>
              <a:t>Redes bayesianas</a:t>
            </a:r>
          </a:p>
          <a:p>
            <a:pPr lvl="2"/>
            <a:r>
              <a:rPr lang="es-PA" dirty="0"/>
              <a:t>Aprendizaje de máquina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2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¿Cómo los componentes de los agentes interactúan?</a:t>
            </a:r>
          </a:p>
          <a:p>
            <a:pPr lvl="1"/>
            <a:r>
              <a:rPr lang="es-PA" dirty="0" err="1"/>
              <a:t>Atomicamente</a:t>
            </a:r>
            <a:endParaRPr lang="es-PA" dirty="0"/>
          </a:p>
          <a:p>
            <a:pPr lvl="1"/>
            <a:r>
              <a:rPr lang="es-PA" dirty="0"/>
              <a:t>Factorizada</a:t>
            </a:r>
          </a:p>
          <a:p>
            <a:pPr lvl="1"/>
            <a:r>
              <a:rPr lang="es-PA" dirty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Representación Estructurada</a:t>
            </a:r>
          </a:p>
          <a:p>
            <a:pPr lvl="2"/>
            <a:r>
              <a:rPr lang="es-PA" dirty="0"/>
              <a:t>Relaciones de 1 a muchos</a:t>
            </a:r>
          </a:p>
          <a:p>
            <a:pPr lvl="2"/>
            <a:r>
              <a:rPr lang="es-PA" dirty="0"/>
              <a:t>Relaciones de muchos a 1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Bases de datos</a:t>
            </a:r>
          </a:p>
          <a:p>
            <a:pPr lvl="2"/>
            <a:r>
              <a:rPr lang="es-PA" dirty="0"/>
              <a:t>Modelos de primer orden probabilístico</a:t>
            </a:r>
          </a:p>
          <a:p>
            <a:pPr lvl="2"/>
            <a:r>
              <a:rPr lang="es-PA" dirty="0"/>
              <a:t>NLP (Natural </a:t>
            </a:r>
            <a:r>
              <a:rPr lang="es-PA" dirty="0" err="1"/>
              <a:t>Language</a:t>
            </a:r>
            <a:r>
              <a:rPr lang="es-PA" dirty="0"/>
              <a:t> </a:t>
            </a:r>
            <a:r>
              <a:rPr lang="es-PA" dirty="0" err="1"/>
              <a:t>Processing</a:t>
            </a:r>
            <a:r>
              <a:rPr lang="es-PA"/>
              <a:t>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516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2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1026" name="Picture 2" descr="Image result for artificial intelligence quo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b="18405"/>
          <a:stretch/>
        </p:blipFill>
        <p:spPr bwMode="auto">
          <a:xfrm>
            <a:off x="1877785" y="2024743"/>
            <a:ext cx="7911646" cy="3901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965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17882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Anteriormente: Agentes por reflejo</a:t>
            </a:r>
          </a:p>
          <a:p>
            <a:pPr lvl="1"/>
            <a:r>
              <a:rPr lang="es-PA" dirty="0"/>
              <a:t>Dificultad de operación en ambientes extensos</a:t>
            </a:r>
          </a:p>
          <a:p>
            <a:r>
              <a:rPr lang="es-PA" dirty="0"/>
              <a:t>Agentes por objetivos</a:t>
            </a:r>
          </a:p>
          <a:p>
            <a:pPr lvl="1"/>
            <a:r>
              <a:rPr lang="es-PA" dirty="0"/>
              <a:t>Considera acciones futuras y sus recompensas</a:t>
            </a:r>
          </a:p>
          <a:p>
            <a:pPr lvl="1"/>
            <a:endParaRPr lang="es-PA" dirty="0"/>
          </a:p>
          <a:p>
            <a:r>
              <a:rPr lang="es-PA" dirty="0"/>
              <a:t>Aquí:</a:t>
            </a:r>
          </a:p>
          <a:p>
            <a:pPr lvl="1"/>
            <a:r>
              <a:rPr lang="es-PA" dirty="0"/>
              <a:t>Agentes de resolución de problemas</a:t>
            </a:r>
          </a:p>
          <a:p>
            <a:pPr lvl="2"/>
            <a:r>
              <a:rPr lang="es-PA" dirty="0"/>
              <a:t>Usan representaciones atómicas, observa el todo</a:t>
            </a:r>
          </a:p>
          <a:p>
            <a:pPr lvl="1"/>
            <a:r>
              <a:rPr lang="es-PA" dirty="0"/>
              <a:t>Agentes de planificación</a:t>
            </a:r>
          </a:p>
          <a:p>
            <a:pPr lvl="2"/>
            <a:r>
              <a:rPr lang="es-PA" dirty="0"/>
              <a:t>Factorizados o estructurados</a:t>
            </a:r>
          </a:p>
          <a:p>
            <a:pPr lvl="2"/>
            <a:r>
              <a:rPr lang="es-PA" dirty="0"/>
              <a:t>Se empieza por problema y solución conocida</a:t>
            </a:r>
          </a:p>
          <a:p>
            <a:pPr lvl="1"/>
            <a:r>
              <a:rPr lang="es-PA" dirty="0"/>
              <a:t>Búsqueda un-informada e informada</a:t>
            </a:r>
            <a:endParaRPr lang="en-US" dirty="0"/>
          </a:p>
        </p:txBody>
      </p:sp>
      <p:pic>
        <p:nvPicPr>
          <p:cNvPr id="1026" name="Picture 2" descr="Image result for solving problems by searc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48" y="1574799"/>
            <a:ext cx="5097944" cy="403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495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Agentes </a:t>
            </a:r>
            <a:r>
              <a:rPr lang="es-PA" dirty="0" err="1"/>
              <a:t>resolucionadores</a:t>
            </a:r>
            <a:r>
              <a:rPr lang="es-PA" dirty="0"/>
              <a:t>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Ejemplo ciudad Arad, Rumania</a:t>
            </a:r>
          </a:p>
          <a:p>
            <a:pPr lvl="1"/>
            <a:r>
              <a:rPr lang="es-PA" i="1" dirty="0"/>
              <a:t>Formulación del objetivo!</a:t>
            </a:r>
            <a:endParaRPr lang="es-PA" dirty="0"/>
          </a:p>
          <a:p>
            <a:pPr lvl="2"/>
            <a:r>
              <a:rPr lang="es-PA" dirty="0"/>
              <a:t>El agente busca conocer, viajar, etc.</a:t>
            </a:r>
          </a:p>
          <a:p>
            <a:pPr lvl="2"/>
            <a:r>
              <a:rPr lang="es-PA" dirty="0"/>
              <a:t>Problema de decisión complejo con pros y </a:t>
            </a:r>
            <a:r>
              <a:rPr lang="es-PA" dirty="0" err="1"/>
              <a:t>cons</a:t>
            </a:r>
            <a:endParaRPr lang="es-PA" dirty="0"/>
          </a:p>
          <a:p>
            <a:pPr lvl="2"/>
            <a:r>
              <a:rPr lang="es-PA" dirty="0"/>
              <a:t>Con la limitación ahora de un tiquete de vuelo a Bucarest</a:t>
            </a:r>
          </a:p>
          <a:p>
            <a:pPr lvl="3"/>
            <a:r>
              <a:rPr lang="es-PA" dirty="0"/>
              <a:t>Objetivo es ir a Bucarest</a:t>
            </a:r>
          </a:p>
          <a:p>
            <a:pPr lvl="1"/>
            <a:r>
              <a:rPr lang="es-PA" i="1" dirty="0"/>
              <a:t>Formulación del problema!</a:t>
            </a:r>
          </a:p>
          <a:p>
            <a:pPr lvl="2"/>
            <a:r>
              <a:rPr lang="es-PA" dirty="0"/>
              <a:t>Necesitamos pasos </a:t>
            </a:r>
            <a:r>
              <a:rPr lang="es-PA" dirty="0" err="1"/>
              <a:t>internedios</a:t>
            </a:r>
            <a:r>
              <a:rPr lang="es-PA" dirty="0"/>
              <a:t> al objetivo</a:t>
            </a:r>
          </a:p>
          <a:p>
            <a:pPr lvl="3"/>
            <a:r>
              <a:rPr lang="es-PA" dirty="0"/>
              <a:t>El agente debe decidir como </a:t>
            </a:r>
            <a:r>
              <a:rPr lang="es-PA" dirty="0" err="1"/>
              <a:t>actua</a:t>
            </a:r>
            <a:r>
              <a:rPr lang="es-PA" dirty="0"/>
              <a:t> sobre estos</a:t>
            </a:r>
          </a:p>
          <a:p>
            <a:pPr lvl="3"/>
            <a:r>
              <a:rPr lang="es-PA" dirty="0"/>
              <a:t>Debe ser un nivel de detalle macro y no como “avanzar 1 </a:t>
            </a:r>
            <a:r>
              <a:rPr lang="es-PA" dirty="0" err="1"/>
              <a:t>pulg</a:t>
            </a:r>
            <a:r>
              <a:rPr lang="es-PA" dirty="0"/>
              <a:t>”</a:t>
            </a:r>
          </a:p>
          <a:p>
            <a:pPr lvl="2"/>
            <a:r>
              <a:rPr lang="es-PA" dirty="0"/>
              <a:t>Si el agente no tiene información del entorno </a:t>
            </a:r>
            <a:r>
              <a:rPr lang="es-PA" dirty="0" err="1"/>
              <a:t>entonce</a:t>
            </a:r>
            <a:r>
              <a:rPr lang="es-PA" dirty="0"/>
              <a:t> le queda actuar</a:t>
            </a:r>
          </a:p>
          <a:p>
            <a:pPr lvl="2"/>
            <a:r>
              <a:rPr lang="es-PA" dirty="0"/>
              <a:t>Lo mejor es tener un mapa de antemano</a:t>
            </a:r>
          </a:p>
          <a:p>
            <a:pPr lvl="3"/>
            <a:r>
              <a:rPr lang="es-PA" dirty="0"/>
              <a:t>Se puede examinar futuras acciones</a:t>
            </a:r>
            <a:endParaRPr lang="en-US" dirty="0"/>
          </a:p>
        </p:txBody>
      </p:sp>
      <p:pic>
        <p:nvPicPr>
          <p:cNvPr id="2050" name="Picture 2" descr="Image result for search probl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22" y="2034257"/>
            <a:ext cx="4026390" cy="402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0408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Agentes </a:t>
            </a:r>
            <a:r>
              <a:rPr lang="es-PA" dirty="0" err="1"/>
              <a:t>resolucionadores</a:t>
            </a:r>
            <a:r>
              <a:rPr lang="es-PA" dirty="0"/>
              <a:t>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i="1" dirty="0"/>
              <a:t>Formulación del problema! </a:t>
            </a:r>
          </a:p>
          <a:p>
            <a:pPr lvl="1"/>
            <a:r>
              <a:rPr lang="es-PA" dirty="0"/>
              <a:t>Entorno observable, sabe su estado actual</a:t>
            </a:r>
          </a:p>
          <a:p>
            <a:pPr lvl="1"/>
            <a:r>
              <a:rPr lang="es-PA" dirty="0"/>
              <a:t>Ambiente discreto (acciones finitas) y conocido</a:t>
            </a:r>
          </a:p>
          <a:p>
            <a:pPr lvl="1"/>
            <a:r>
              <a:rPr lang="es-PA" dirty="0" err="1"/>
              <a:t>Deterministico</a:t>
            </a:r>
            <a:r>
              <a:rPr lang="es-PA" dirty="0"/>
              <a:t>, cada acción tiene su recompensa</a:t>
            </a:r>
          </a:p>
          <a:p>
            <a:r>
              <a:rPr lang="es-PA" i="1" dirty="0"/>
              <a:t>Búsqueda:  Proceso de secuencias de…</a:t>
            </a:r>
          </a:p>
          <a:p>
            <a:r>
              <a:rPr lang="es-PA" i="1" dirty="0"/>
              <a:t>…acciones que alcanza un</a:t>
            </a:r>
            <a:r>
              <a:rPr lang="es-PA" dirty="0"/>
              <a:t> objetivo</a:t>
            </a:r>
          </a:p>
          <a:p>
            <a:pPr lvl="1"/>
            <a:r>
              <a:rPr lang="es-PA" dirty="0"/>
              <a:t>Toma un problema y da solución basada tomando acciones</a:t>
            </a:r>
          </a:p>
          <a:p>
            <a:pPr lvl="2"/>
            <a:r>
              <a:rPr lang="es-PA" dirty="0"/>
              <a:t>Formula, busca y ejecuta</a:t>
            </a:r>
            <a:r>
              <a:rPr lang="en-US" dirty="0"/>
              <a:t> </a:t>
            </a:r>
            <a:r>
              <a:rPr lang="en-US" dirty="0" err="1"/>
              <a:t>ignorando</a:t>
            </a:r>
            <a:r>
              <a:rPr lang="en-US" dirty="0"/>
              <a:t> las </a:t>
            </a:r>
            <a:r>
              <a:rPr lang="en-US" dirty="0" err="1"/>
              <a:t>percepciones</a:t>
            </a:r>
            <a:endParaRPr lang="en-US" dirty="0"/>
          </a:p>
          <a:p>
            <a:pPr lvl="3"/>
            <a:r>
              <a:rPr lang="es-PA" dirty="0"/>
              <a:t>Equivalente a lazo abierto en teoría de control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194" y="1817835"/>
            <a:ext cx="3108960" cy="1882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56" t="6236" r="20456" b="7137"/>
          <a:stretch/>
        </p:blipFill>
        <p:spPr>
          <a:xfrm>
            <a:off x="8017933" y="3802361"/>
            <a:ext cx="4097867" cy="22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68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Problemas bien definidos y soluciones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Un problema tiene las siguientes partes:</a:t>
            </a:r>
          </a:p>
          <a:p>
            <a:pPr lvl="1"/>
            <a:r>
              <a:rPr lang="es-PA" dirty="0"/>
              <a:t>Espacio Estado que forma una gráfica</a:t>
            </a:r>
          </a:p>
          <a:p>
            <a:pPr lvl="2"/>
            <a:r>
              <a:rPr lang="es-PA" i="1" dirty="0"/>
              <a:t>Estado inicial</a:t>
            </a:r>
          </a:p>
          <a:p>
            <a:pPr lvl="3"/>
            <a:r>
              <a:rPr lang="es-PA" dirty="0"/>
              <a:t>En(Arad)</a:t>
            </a:r>
          </a:p>
          <a:p>
            <a:pPr lvl="2"/>
            <a:r>
              <a:rPr lang="es-PA" dirty="0"/>
              <a:t>Descripción de las posibles </a:t>
            </a:r>
            <a:r>
              <a:rPr lang="es-PA" i="1" dirty="0"/>
              <a:t>acciones</a:t>
            </a:r>
          </a:p>
          <a:p>
            <a:pPr lvl="3"/>
            <a:r>
              <a:rPr lang="es-PA" dirty="0" err="1"/>
              <a:t>IrA</a:t>
            </a:r>
            <a:r>
              <a:rPr lang="es-PA" dirty="0"/>
              <a:t>(Sibiu), </a:t>
            </a:r>
            <a:r>
              <a:rPr lang="es-PA" dirty="0" err="1"/>
              <a:t>IrA</a:t>
            </a:r>
            <a:r>
              <a:rPr lang="es-PA" dirty="0"/>
              <a:t>(</a:t>
            </a:r>
            <a:r>
              <a:rPr lang="es-PA" dirty="0" err="1"/>
              <a:t>Zerind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Un modelo de acciones, </a:t>
            </a:r>
            <a:r>
              <a:rPr lang="es-PA" i="1" dirty="0"/>
              <a:t>transición</a:t>
            </a:r>
          </a:p>
          <a:p>
            <a:pPr lvl="3"/>
            <a:r>
              <a:rPr lang="es-PA" i="1" dirty="0"/>
              <a:t>RESULTADO(En(Arad), </a:t>
            </a:r>
            <a:r>
              <a:rPr lang="es-PA" i="1" dirty="0" err="1"/>
              <a:t>IrA</a:t>
            </a:r>
            <a:r>
              <a:rPr lang="es-PA" i="1" dirty="0"/>
              <a:t>(</a:t>
            </a:r>
            <a:r>
              <a:rPr lang="es-PA" i="1" dirty="0" err="1"/>
              <a:t>Zerind</a:t>
            </a:r>
            <a:r>
              <a:rPr lang="es-PA" i="1" dirty="0"/>
              <a:t>)) = En(</a:t>
            </a:r>
            <a:r>
              <a:rPr lang="es-PA" i="1" dirty="0" err="1"/>
              <a:t>Zerind</a:t>
            </a:r>
            <a:r>
              <a:rPr lang="es-PA" i="1" dirty="0"/>
              <a:t>)</a:t>
            </a:r>
          </a:p>
          <a:p>
            <a:pPr lvl="1"/>
            <a:r>
              <a:rPr lang="es-PA" dirty="0"/>
              <a:t>Un camino del espacio estado y sus acciones</a:t>
            </a:r>
          </a:p>
          <a:p>
            <a:pPr lvl="1"/>
            <a:r>
              <a:rPr lang="es-PA" dirty="0"/>
              <a:t>Prueba del objetivo y costo del camino</a:t>
            </a:r>
          </a:p>
          <a:p>
            <a:pPr lvl="2"/>
            <a:r>
              <a:rPr lang="es-PA" dirty="0"/>
              <a:t>Determinar si se llegó a la solución</a:t>
            </a:r>
          </a:p>
          <a:p>
            <a:pPr lvl="3"/>
            <a:r>
              <a:rPr lang="es-PA" dirty="0"/>
              <a:t>En(Bucarest)</a:t>
            </a:r>
          </a:p>
          <a:p>
            <a:pPr lvl="2"/>
            <a:r>
              <a:rPr lang="es-PA" dirty="0"/>
              <a:t>Asigna un número a esa decisión</a:t>
            </a:r>
          </a:p>
        </p:txBody>
      </p:sp>
    </p:spTree>
    <p:extLst>
      <p:ext uri="{BB962C8B-B14F-4D97-AF65-F5344CB8AC3E}">
        <p14:creationId xmlns:p14="http://schemas.microsoft.com/office/powerpoint/2010/main" val="29883960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/>
              <a:t>Formulamos el problema basado en un modelo (abstracción matemática)</a:t>
            </a:r>
          </a:p>
          <a:p>
            <a:pPr lvl="1"/>
            <a:r>
              <a:rPr lang="es-PA" dirty="0"/>
              <a:t>Abstraemos acciones, </a:t>
            </a:r>
            <a:r>
              <a:rPr lang="es-PA" dirty="0" err="1"/>
              <a:t>p.e</a:t>
            </a:r>
            <a:r>
              <a:rPr lang="es-PA" dirty="0"/>
              <a:t>. calle mojada, gasolina, etc.</a:t>
            </a:r>
          </a:p>
          <a:p>
            <a:r>
              <a:rPr lang="es-PA" dirty="0"/>
              <a:t>Problema de juguete: ilustra </a:t>
            </a:r>
            <a:r>
              <a:rPr lang="es-PA" dirty="0" err="1"/>
              <a:t>variso</a:t>
            </a:r>
            <a:r>
              <a:rPr lang="es-PA" dirty="0"/>
              <a:t> problemas</a:t>
            </a:r>
          </a:p>
          <a:p>
            <a:r>
              <a:rPr lang="es-PA" dirty="0"/>
              <a:t>Problema de mundo real: cuyas soluciones importan a la gente.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3074" name="Picture 2" descr="Image result for toy problems in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38" y="3740068"/>
            <a:ext cx="2832272" cy="28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al world problem in 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959" y="3900694"/>
            <a:ext cx="4485013" cy="2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13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División</a:t>
            </a:r>
            <a:r>
              <a:rPr lang="en-US" dirty="0"/>
              <a:t> de </a:t>
            </a:r>
            <a:r>
              <a:rPr lang="en-US" dirty="0" err="1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/>
              <a:t>Laboratorios</a:t>
            </a:r>
            <a:r>
              <a:rPr lang="en-US" b="1" dirty="0"/>
              <a:t>		24%</a:t>
            </a:r>
          </a:p>
          <a:p>
            <a:r>
              <a:rPr lang="es-PA" b="1" dirty="0"/>
              <a:t>Tareas				24%</a:t>
            </a:r>
          </a:p>
          <a:p>
            <a:r>
              <a:rPr lang="es-PA" b="1" dirty="0" err="1"/>
              <a:t>Quizes</a:t>
            </a:r>
            <a:r>
              <a:rPr lang="es-PA" b="1" dirty="0"/>
              <a:t>				24%</a:t>
            </a:r>
          </a:p>
          <a:p>
            <a:r>
              <a:rPr lang="es-PA" b="1" dirty="0"/>
              <a:t>Proyecto Final		28%</a:t>
            </a:r>
          </a:p>
          <a:p>
            <a:pPr marL="0" indent="0">
              <a:buNone/>
            </a:pPr>
            <a:r>
              <a:rPr lang="es-PA" b="1" dirty="0"/>
              <a:t>___________________________</a:t>
            </a:r>
          </a:p>
          <a:p>
            <a:r>
              <a:rPr lang="es-PA" b="1" dirty="0"/>
              <a:t>Total                        100%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/>
          </a:bodyPr>
          <a:lstStyle/>
          <a:p>
            <a:r>
              <a:rPr lang="es-PA" dirty="0"/>
              <a:t>Problemas de juguete</a:t>
            </a:r>
          </a:p>
          <a:p>
            <a:pPr lvl="1"/>
            <a:r>
              <a:rPr lang="es-PA" dirty="0"/>
              <a:t>Estados</a:t>
            </a:r>
          </a:p>
          <a:p>
            <a:pPr lvl="2"/>
            <a:r>
              <a:rPr lang="es-PA" dirty="0"/>
              <a:t>Localización del agente y suciedad: 2 x 2^2 = 8 acciones</a:t>
            </a:r>
          </a:p>
          <a:p>
            <a:pPr lvl="2"/>
            <a:r>
              <a:rPr lang="es-PA" dirty="0"/>
              <a:t>n*2^n. n = locaciones</a:t>
            </a:r>
          </a:p>
          <a:p>
            <a:pPr lvl="1"/>
            <a:r>
              <a:rPr lang="es-PA" dirty="0"/>
              <a:t>Estado inicial: cualquiera</a:t>
            </a:r>
          </a:p>
          <a:p>
            <a:pPr lvl="1"/>
            <a:r>
              <a:rPr lang="es-PA" dirty="0"/>
              <a:t>Acciones: </a:t>
            </a:r>
            <a:r>
              <a:rPr lang="es-PA" dirty="0" err="1"/>
              <a:t>Izq</a:t>
            </a:r>
            <a:r>
              <a:rPr lang="es-PA" dirty="0"/>
              <a:t>, Der, succionar </a:t>
            </a:r>
          </a:p>
          <a:p>
            <a:pPr lvl="2"/>
            <a:r>
              <a:rPr lang="es-PA" dirty="0"/>
              <a:t>[</a:t>
            </a:r>
            <a:r>
              <a:rPr lang="es-PA" dirty="0" err="1"/>
              <a:t>Arriba,Abajo</a:t>
            </a:r>
            <a:r>
              <a:rPr lang="es-PA" dirty="0"/>
              <a:t>] para un ambiente más complejo</a:t>
            </a:r>
          </a:p>
          <a:p>
            <a:pPr lvl="1"/>
            <a:r>
              <a:rPr lang="es-PA" dirty="0"/>
              <a:t>Modelo de Transición:</a:t>
            </a:r>
          </a:p>
          <a:p>
            <a:pPr lvl="2"/>
            <a:r>
              <a:rPr lang="es-PA" dirty="0"/>
              <a:t>Sin acción si estamos en los límites o un área </a:t>
            </a:r>
            <a:r>
              <a:rPr lang="es-PA" dirty="0" err="1"/>
              <a:t>vacia</a:t>
            </a:r>
            <a:endParaRPr lang="es-PA" dirty="0"/>
          </a:p>
          <a:p>
            <a:pPr lvl="1"/>
            <a:r>
              <a:rPr lang="es-PA" dirty="0"/>
              <a:t>Prueba de objetivo: si los cuadrantes están limpios</a:t>
            </a:r>
          </a:p>
          <a:p>
            <a:pPr lvl="1"/>
            <a:r>
              <a:rPr lang="es-PA" dirty="0"/>
              <a:t>Costo del camino: </a:t>
            </a:r>
            <a:r>
              <a:rPr lang="es-PA" dirty="0" err="1"/>
              <a:t>p.e</a:t>
            </a:r>
            <a:r>
              <a:rPr lang="es-PA" dirty="0"/>
              <a:t>. 1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39" y="2892829"/>
            <a:ext cx="5402884" cy="29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90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Problemas de fichas y 8 posiciones</a:t>
            </a:r>
          </a:p>
          <a:p>
            <a:pPr lvl="1"/>
            <a:r>
              <a:rPr lang="es-PA" dirty="0"/>
              <a:t>Estados: donde se </a:t>
            </a:r>
            <a:r>
              <a:rPr lang="es-PA" dirty="0" err="1"/>
              <a:t>encuentan</a:t>
            </a:r>
            <a:r>
              <a:rPr lang="es-PA" dirty="0"/>
              <a:t> las fichas en el tablero</a:t>
            </a:r>
          </a:p>
          <a:p>
            <a:pPr lvl="1"/>
            <a:r>
              <a:rPr lang="es-PA" dirty="0"/>
              <a:t>Estado inicial: cualquiera</a:t>
            </a:r>
          </a:p>
          <a:p>
            <a:pPr lvl="1"/>
            <a:r>
              <a:rPr lang="es-PA" dirty="0"/>
              <a:t>Acciones: Arriba, Abajo, </a:t>
            </a:r>
            <a:r>
              <a:rPr lang="es-PA" dirty="0" err="1"/>
              <a:t>Izq</a:t>
            </a:r>
            <a:r>
              <a:rPr lang="es-PA" dirty="0"/>
              <a:t>, Der</a:t>
            </a:r>
          </a:p>
          <a:p>
            <a:pPr lvl="1"/>
            <a:r>
              <a:rPr lang="es-PA" dirty="0"/>
              <a:t>Modelo de Transición:</a:t>
            </a:r>
          </a:p>
          <a:p>
            <a:pPr lvl="2"/>
            <a:r>
              <a:rPr lang="es-PA" dirty="0"/>
              <a:t>Si movemos el 5 a la derecha</a:t>
            </a:r>
          </a:p>
          <a:p>
            <a:pPr lvl="1"/>
            <a:r>
              <a:rPr lang="es-PA" dirty="0"/>
              <a:t>Prueba de objetivo: </a:t>
            </a:r>
          </a:p>
          <a:p>
            <a:pPr lvl="2"/>
            <a:r>
              <a:rPr lang="es-PA" dirty="0"/>
              <a:t>Probamos si llegamos al estado final</a:t>
            </a:r>
          </a:p>
          <a:p>
            <a:pPr lvl="1"/>
            <a:r>
              <a:rPr lang="es-PA" dirty="0"/>
              <a:t>Costo del camino: </a:t>
            </a:r>
            <a:r>
              <a:rPr lang="es-PA" dirty="0" err="1"/>
              <a:t>p.e</a:t>
            </a:r>
            <a:r>
              <a:rPr lang="es-PA" dirty="0"/>
              <a:t>. 1</a:t>
            </a:r>
          </a:p>
          <a:p>
            <a:pPr lvl="1"/>
            <a:endParaRPr lang="es-PA" dirty="0"/>
          </a:p>
          <a:p>
            <a:r>
              <a:rPr lang="es-PA" dirty="0"/>
              <a:t>Conocidos como NP-Complete</a:t>
            </a:r>
          </a:p>
          <a:p>
            <a:pPr lvl="1"/>
            <a:r>
              <a:rPr lang="es-PA" dirty="0"/>
              <a:t>8 piezas = 9!/2 = 181,440 estados</a:t>
            </a:r>
          </a:p>
          <a:p>
            <a:pPr lvl="1"/>
            <a:r>
              <a:rPr lang="es-PA" dirty="0"/>
              <a:t>15 piezas = 1.3 trillones de estados</a:t>
            </a:r>
          </a:p>
          <a:p>
            <a:pPr lvl="1"/>
            <a:r>
              <a:rPr lang="es-PA" dirty="0"/>
              <a:t>24 piezas = 10^25 estados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774" y="2700096"/>
            <a:ext cx="6093230" cy="318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964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Problemas de las 8 reinas</a:t>
            </a:r>
          </a:p>
          <a:p>
            <a:pPr lvl="1"/>
            <a:r>
              <a:rPr lang="es-PA" dirty="0"/>
              <a:t>Posicionarlas para que ninguna ataque a la otra</a:t>
            </a:r>
          </a:p>
          <a:p>
            <a:pPr lvl="2"/>
            <a:r>
              <a:rPr lang="es-PA" dirty="0"/>
              <a:t>Solución incremental: añade una reina a cada acción</a:t>
            </a:r>
          </a:p>
          <a:p>
            <a:pPr lvl="2"/>
            <a:r>
              <a:rPr lang="es-PA" dirty="0"/>
              <a:t>Formulación de estado completo: las 8 reinas en el juego</a:t>
            </a:r>
          </a:p>
          <a:p>
            <a:pPr lvl="1"/>
            <a:r>
              <a:rPr lang="es-PA" dirty="0"/>
              <a:t>Estados: cualquier arreglo de 0 a 8 reinas</a:t>
            </a:r>
          </a:p>
          <a:p>
            <a:pPr lvl="1"/>
            <a:r>
              <a:rPr lang="es-PA" dirty="0"/>
              <a:t>Estado inicial: nada en el tablero</a:t>
            </a:r>
          </a:p>
          <a:p>
            <a:pPr lvl="1"/>
            <a:r>
              <a:rPr lang="es-PA" dirty="0"/>
              <a:t>Acciones: añadir una reina </a:t>
            </a:r>
          </a:p>
          <a:p>
            <a:pPr lvl="1"/>
            <a:r>
              <a:rPr lang="es-PA" dirty="0"/>
              <a:t>Modelo de Transición:</a:t>
            </a:r>
          </a:p>
          <a:p>
            <a:pPr lvl="2"/>
            <a:r>
              <a:rPr lang="es-PA" dirty="0"/>
              <a:t>Retorna el tablero y sus reinas añadidas</a:t>
            </a:r>
          </a:p>
          <a:p>
            <a:pPr lvl="2"/>
            <a:r>
              <a:rPr lang="es-PA" dirty="0"/>
              <a:t>1.8x10^14 posibilidades</a:t>
            </a:r>
          </a:p>
          <a:p>
            <a:pPr lvl="1"/>
            <a:r>
              <a:rPr lang="es-PA" dirty="0"/>
              <a:t>Prueba de objetivo: 8 reinas posicionadas y no se ataquen</a:t>
            </a:r>
          </a:p>
          <a:p>
            <a:pPr marL="342900" lvl="1" indent="-342900"/>
            <a:r>
              <a:rPr lang="es-PA" dirty="0"/>
              <a:t>Sin ataque, mejor formulación</a:t>
            </a:r>
          </a:p>
          <a:p>
            <a:pPr lvl="1"/>
            <a:r>
              <a:rPr lang="es-PA" dirty="0"/>
              <a:t>Estado: 0 a 8 reinas 1 por fila por columna</a:t>
            </a:r>
          </a:p>
          <a:p>
            <a:pPr lvl="1"/>
            <a:r>
              <a:rPr lang="es-PA" dirty="0"/>
              <a:t>Acciones: al añadirse en el cuadro esta no ataca (1.8x10^14 -&gt; 2057, reducción de 10^400 estados)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871" y="1803861"/>
            <a:ext cx="3937823" cy="39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81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/>
              <a:t>Problemas de </a:t>
            </a:r>
            <a:r>
              <a:rPr lang="es-PA" dirty="0" err="1"/>
              <a:t>Knuth</a:t>
            </a:r>
            <a:endParaRPr lang="es-PA" dirty="0"/>
          </a:p>
          <a:p>
            <a:pPr lvl="1"/>
            <a:r>
              <a:rPr lang="es-PA" dirty="0"/>
              <a:t>Números mayores a 4 dan resultados enteros positivos para esta ecuación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Estados: números positivos</a:t>
            </a:r>
          </a:p>
          <a:p>
            <a:pPr lvl="1"/>
            <a:r>
              <a:rPr lang="es-PA" dirty="0"/>
              <a:t>Estado inicial: 4</a:t>
            </a:r>
          </a:p>
          <a:p>
            <a:pPr lvl="1"/>
            <a:r>
              <a:rPr lang="es-PA" dirty="0"/>
              <a:t>Acciones: aplicar factorial, raíz cuadrada y operación de redondeo</a:t>
            </a:r>
          </a:p>
          <a:p>
            <a:pPr lvl="1"/>
            <a:r>
              <a:rPr lang="es-PA" dirty="0"/>
              <a:t>Modelo de Transición: Definición matemática de operaciones</a:t>
            </a:r>
          </a:p>
          <a:p>
            <a:pPr lvl="1"/>
            <a:r>
              <a:rPr lang="es-PA" dirty="0"/>
              <a:t>Prueba de objetivo: un número entero positivo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Ejemplo:  El número 620,448,401,733,239,439,360,000 es la expresión de 5 dado este problema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972" y="2390602"/>
            <a:ext cx="3238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00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Problemas de mundo real</a:t>
            </a:r>
          </a:p>
          <a:p>
            <a:pPr lvl="1"/>
            <a:r>
              <a:rPr lang="es-PA" dirty="0"/>
              <a:t>Los anteriores eran resolver por rutas encontradas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Problema de viaje por medio de una aerolínea</a:t>
            </a:r>
          </a:p>
          <a:p>
            <a:pPr lvl="1"/>
            <a:r>
              <a:rPr lang="es-PA" dirty="0"/>
              <a:t>Estado: incluye la ubicación (aeropuerto,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pPr lvl="1"/>
            <a:r>
              <a:rPr lang="es-PA" dirty="0"/>
              <a:t>Estado Inicial:  Especificada por la petición del usuario</a:t>
            </a:r>
          </a:p>
          <a:p>
            <a:pPr lvl="1"/>
            <a:r>
              <a:rPr lang="es-PA" dirty="0"/>
              <a:t>Acciones:</a:t>
            </a:r>
          </a:p>
          <a:p>
            <a:pPr lvl="2"/>
            <a:r>
              <a:rPr lang="es-PA" dirty="0"/>
              <a:t>Tomar el vuelo desde aquí</a:t>
            </a:r>
          </a:p>
          <a:p>
            <a:pPr lvl="2"/>
            <a:r>
              <a:rPr lang="es-PA" dirty="0"/>
              <a:t>Cualquier clase</a:t>
            </a:r>
          </a:p>
          <a:p>
            <a:pPr lvl="2"/>
            <a:r>
              <a:rPr lang="es-PA" dirty="0"/>
              <a:t>Antes de ‘x’ hora</a:t>
            </a:r>
          </a:p>
          <a:p>
            <a:pPr lvl="2"/>
            <a:r>
              <a:rPr lang="es-PA" dirty="0"/>
              <a:t>Con tiempo en el aeropuerto por cualquier contratiempo</a:t>
            </a:r>
          </a:p>
          <a:p>
            <a:pPr lvl="1"/>
            <a:r>
              <a:rPr lang="es-PA" dirty="0"/>
              <a:t>Modelo de transición:  el resultado de tomar el vuelo al destino y llegar a tiempo al otro.</a:t>
            </a:r>
          </a:p>
          <a:p>
            <a:pPr lvl="1"/>
            <a:r>
              <a:rPr lang="es-PA" dirty="0"/>
              <a:t>Prueba de objetivo:  estar en el lugar final especificado</a:t>
            </a:r>
          </a:p>
          <a:p>
            <a:pPr lvl="1"/>
            <a:r>
              <a:rPr lang="es-PA" dirty="0"/>
              <a:t>Costo del camino: dinero, tiempo, procedimientos de migración, millas, etc.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6146" name="Picture 2" descr="Image result for airline air travel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65" y="2929306"/>
            <a:ext cx="4076181" cy="220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29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Problemas de mundo real</a:t>
            </a:r>
          </a:p>
          <a:p>
            <a:pPr lvl="1"/>
            <a:r>
              <a:rPr lang="es-PA" dirty="0"/>
              <a:t>Problema de Turista</a:t>
            </a:r>
          </a:p>
          <a:p>
            <a:pPr lvl="2"/>
            <a:r>
              <a:rPr lang="es-PA" dirty="0"/>
              <a:t>Se considera el sitio y sus ciudades </a:t>
            </a:r>
            <a:r>
              <a:rPr lang="es-PA" dirty="0" err="1"/>
              <a:t>intermedas</a:t>
            </a:r>
            <a:endParaRPr lang="es-PA" dirty="0"/>
          </a:p>
          <a:p>
            <a:pPr lvl="1"/>
            <a:r>
              <a:rPr lang="es-PA" dirty="0"/>
              <a:t>Un vendedor que viaja</a:t>
            </a:r>
          </a:p>
          <a:p>
            <a:pPr lvl="2"/>
            <a:r>
              <a:rPr lang="es-PA" dirty="0"/>
              <a:t>Cada ciudad debe ser visitada solo 1 vez</a:t>
            </a:r>
          </a:p>
          <a:p>
            <a:pPr lvl="2"/>
            <a:r>
              <a:rPr lang="es-PA" dirty="0"/>
              <a:t>NP-</a:t>
            </a:r>
            <a:r>
              <a:rPr lang="es-PA" dirty="0" err="1"/>
              <a:t>hard</a:t>
            </a:r>
            <a:endParaRPr lang="es-PA" dirty="0"/>
          </a:p>
          <a:p>
            <a:pPr lvl="1"/>
            <a:r>
              <a:rPr lang="es-PA" dirty="0"/>
              <a:t>VLSI </a:t>
            </a:r>
            <a:r>
              <a:rPr lang="es-PA" dirty="0" err="1"/>
              <a:t>layout</a:t>
            </a:r>
            <a:endParaRPr lang="es-PA" dirty="0"/>
          </a:p>
          <a:p>
            <a:pPr lvl="2"/>
            <a:r>
              <a:rPr lang="es-PA" dirty="0"/>
              <a:t>Conexión de componentes, menor tamaño</a:t>
            </a:r>
          </a:p>
          <a:p>
            <a:pPr lvl="1"/>
            <a:r>
              <a:rPr lang="es-PA" dirty="0"/>
              <a:t>Navegación de robot</a:t>
            </a:r>
          </a:p>
          <a:p>
            <a:pPr lvl="2"/>
            <a:r>
              <a:rPr lang="es-PA" dirty="0"/>
              <a:t>Movernos en un espacio continuo</a:t>
            </a:r>
          </a:p>
          <a:p>
            <a:pPr lvl="2"/>
            <a:r>
              <a:rPr lang="es-PA" dirty="0"/>
              <a:t>Movernos en un espacio 2D (robot diferencial</a:t>
            </a:r>
          </a:p>
          <a:p>
            <a:pPr lvl="1"/>
            <a:r>
              <a:rPr lang="es-PA" dirty="0"/>
              <a:t>Secuencia de ensamblaje automática</a:t>
            </a:r>
          </a:p>
          <a:p>
            <a:pPr lvl="2"/>
            <a:r>
              <a:rPr lang="es-PA" dirty="0"/>
              <a:t>Orden de ensamble de un equipo</a:t>
            </a:r>
          </a:p>
          <a:p>
            <a:pPr lvl="2"/>
            <a:r>
              <a:rPr lang="es-PA" dirty="0"/>
              <a:t>Mala orden generada no generará un equipo</a:t>
            </a:r>
          </a:p>
          <a:p>
            <a:endParaRPr lang="es-PA" dirty="0"/>
          </a:p>
        </p:txBody>
      </p:sp>
      <p:pic>
        <p:nvPicPr>
          <p:cNvPr id="11266" name="Picture 2" descr="Image result for robot navig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403" y="3873731"/>
            <a:ext cx="2172370" cy="162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vlsi 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517" y="1346199"/>
            <a:ext cx="2042610" cy="191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copaai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" t="8655" r="3222" b="11413"/>
          <a:stretch/>
        </p:blipFill>
        <p:spPr bwMode="auto">
          <a:xfrm>
            <a:off x="6372832" y="1448262"/>
            <a:ext cx="2212368" cy="273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32" y="4786176"/>
            <a:ext cx="3055604" cy="17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214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Buscando para soluciones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/>
              <a:t>Solucion</a:t>
            </a:r>
            <a:r>
              <a:rPr lang="es-PA" dirty="0"/>
              <a:t>: secuencia de acciones posibles</a:t>
            </a:r>
          </a:p>
          <a:p>
            <a:r>
              <a:rPr lang="es-PA" dirty="0"/>
              <a:t>Inicia por un árbol de búsqueda en un lugar raíz</a:t>
            </a:r>
          </a:p>
          <a:p>
            <a:pPr lvl="1"/>
            <a:r>
              <a:rPr lang="es-PA" dirty="0"/>
              <a:t>Arad</a:t>
            </a:r>
          </a:p>
          <a:p>
            <a:r>
              <a:rPr lang="es-PA" dirty="0"/>
              <a:t>Nodos: corresponde a los estados en el espacio estado</a:t>
            </a:r>
          </a:p>
          <a:p>
            <a:r>
              <a:rPr lang="es-PA" dirty="0"/>
              <a:t>Cada estado es expandido generando nuevos estados</a:t>
            </a:r>
          </a:p>
          <a:p>
            <a:pPr lvl="1"/>
            <a:r>
              <a:rPr lang="es-PA" dirty="0"/>
              <a:t>Nodos hijos: </a:t>
            </a:r>
            <a:r>
              <a:rPr lang="es-PA" dirty="0" err="1"/>
              <a:t>Zerind</a:t>
            </a:r>
            <a:r>
              <a:rPr lang="es-PA" dirty="0"/>
              <a:t>, Sibiu, </a:t>
            </a:r>
            <a:r>
              <a:rPr lang="es-PA" dirty="0" err="1"/>
              <a:t>Timisoara</a:t>
            </a:r>
            <a:r>
              <a:rPr lang="es-PA" dirty="0"/>
              <a:t> &lt;- Fronteras</a:t>
            </a:r>
          </a:p>
          <a:p>
            <a:pPr lvl="1"/>
            <a:r>
              <a:rPr lang="es-PA" dirty="0"/>
              <a:t>Se prueba cada estado a ver la mejor solución</a:t>
            </a:r>
          </a:p>
          <a:p>
            <a:r>
              <a:rPr lang="es-PA" dirty="0"/>
              <a:t>El proceso continua hasta encontrar solución</a:t>
            </a:r>
          </a:p>
          <a:p>
            <a:pPr lvl="1"/>
            <a:r>
              <a:rPr lang="es-PA" dirty="0"/>
              <a:t>Note que podemos caer en un lazo al expandir </a:t>
            </a:r>
            <a:r>
              <a:rPr lang="es-PA" dirty="0" err="1"/>
              <a:t>Sidiu</a:t>
            </a:r>
            <a:r>
              <a:rPr lang="es-PA" dirty="0"/>
              <a:t> (Arad)</a:t>
            </a:r>
          </a:p>
          <a:p>
            <a:pPr lvl="2"/>
            <a:r>
              <a:rPr lang="es-PA" i="1" dirty="0"/>
              <a:t>El que olvida su pasado está condenado a repetirlo!</a:t>
            </a:r>
          </a:p>
          <a:p>
            <a:pPr lvl="2"/>
            <a:r>
              <a:rPr lang="es-PA" dirty="0"/>
              <a:t>Tenemos que tener una lista explorada y otra cerrada</a:t>
            </a:r>
          </a:p>
          <a:p>
            <a:pPr lvl="1"/>
            <a:r>
              <a:rPr lang="es-PA" dirty="0"/>
              <a:t>Podemos corregir esto haciendo que los costos sean positivos </a:t>
            </a:r>
          </a:p>
          <a:p>
            <a:endParaRPr lang="es-PA" dirty="0"/>
          </a:p>
        </p:txBody>
      </p:sp>
      <p:pic>
        <p:nvPicPr>
          <p:cNvPr id="12292" name="Picture 4" descr="Image result for search tree and nodes in ai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05" y="5831291"/>
            <a:ext cx="2526298" cy="9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05" y="793783"/>
            <a:ext cx="3701539" cy="2241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352" y="3097859"/>
            <a:ext cx="3496009" cy="26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628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Algoritmos </a:t>
            </a:r>
            <a:r>
              <a:rPr lang="es-PA" dirty="0" err="1"/>
              <a:t>Graph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</a:t>
            </a:r>
            <a:r>
              <a:rPr lang="es-PA" dirty="0" err="1"/>
              <a:t>Tree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/>
              <a:t>Tree-Search</a:t>
            </a:r>
            <a:endParaRPr lang="es-PA" dirty="0"/>
          </a:p>
          <a:p>
            <a:pPr lvl="1"/>
            <a:r>
              <a:rPr lang="es-PA" dirty="0"/>
              <a:t>Estructura la data</a:t>
            </a:r>
          </a:p>
          <a:p>
            <a:pPr lvl="1"/>
            <a:r>
              <a:rPr lang="es-PA" dirty="0"/>
              <a:t>Memoriza cada nodo expandido</a:t>
            </a:r>
          </a:p>
          <a:p>
            <a:pPr lvl="1"/>
            <a:r>
              <a:rPr lang="es-PA" dirty="0"/>
              <a:t>Olvidamos un nuevo nodo que sea contenido</a:t>
            </a:r>
          </a:p>
          <a:p>
            <a:r>
              <a:rPr lang="es-PA" dirty="0" err="1"/>
              <a:t>Graph-Search</a:t>
            </a:r>
            <a:endParaRPr lang="es-PA" dirty="0"/>
          </a:p>
          <a:p>
            <a:pPr lvl="1"/>
            <a:r>
              <a:rPr lang="es-PA" dirty="0"/>
              <a:t>Separa los lugares explorados y no explorado</a:t>
            </a:r>
          </a:p>
          <a:p>
            <a:pPr lvl="1"/>
            <a:r>
              <a:rPr lang="es-PA" dirty="0"/>
              <a:t>Va 1 a 1 hasta encontrar solución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981" y="1553990"/>
            <a:ext cx="5808373" cy="34229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18" y="4689651"/>
            <a:ext cx="5392622" cy="11990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81" y="5085162"/>
            <a:ext cx="4784580" cy="15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308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Infraestructura de Algoritmos de Búsqueda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/>
              <a:t>Requieren de cierta estructura</a:t>
            </a:r>
          </a:p>
          <a:p>
            <a:r>
              <a:rPr lang="es-PA" dirty="0"/>
              <a:t>Para cada árbol ‘n’, tenemos los siguientes componentes:</a:t>
            </a:r>
          </a:p>
          <a:p>
            <a:pPr lvl="1"/>
            <a:r>
              <a:rPr lang="es-PA" dirty="0" err="1"/>
              <a:t>N.State</a:t>
            </a:r>
            <a:r>
              <a:rPr lang="es-PA" dirty="0"/>
              <a:t>: el estado del nodo</a:t>
            </a:r>
          </a:p>
          <a:p>
            <a:pPr lvl="1"/>
            <a:r>
              <a:rPr lang="es-PA" dirty="0" err="1"/>
              <a:t>N.Parent</a:t>
            </a:r>
            <a:r>
              <a:rPr lang="es-PA" dirty="0"/>
              <a:t>: el nodo anterior (aquel que genero este)</a:t>
            </a:r>
          </a:p>
          <a:p>
            <a:pPr lvl="1"/>
            <a:r>
              <a:rPr lang="es-PA" dirty="0" err="1"/>
              <a:t>N.Action</a:t>
            </a:r>
            <a:r>
              <a:rPr lang="es-PA" dirty="0"/>
              <a:t>: la acción aplicada que generó el nodo</a:t>
            </a:r>
          </a:p>
          <a:p>
            <a:pPr lvl="1"/>
            <a:r>
              <a:rPr lang="es-PA" dirty="0" err="1"/>
              <a:t>N.PathCost</a:t>
            </a:r>
            <a:r>
              <a:rPr lang="es-PA" dirty="0"/>
              <a:t> o g(n): el costo de la acción</a:t>
            </a:r>
          </a:p>
          <a:p>
            <a:r>
              <a:rPr lang="es-PA" dirty="0"/>
              <a:t>Necesitamos ubicar los nodos en </a:t>
            </a:r>
            <a:r>
              <a:rPr lang="es-PA" dirty="0" err="1"/>
              <a:t>FIFOs</a:t>
            </a:r>
            <a:endParaRPr lang="es-PA" dirty="0"/>
          </a:p>
          <a:p>
            <a:pPr lvl="1"/>
            <a:r>
              <a:rPr lang="es-PA" dirty="0"/>
              <a:t>FIFO, LIFO, </a:t>
            </a:r>
            <a:r>
              <a:rPr lang="es-PA" dirty="0" err="1"/>
              <a:t>priority</a:t>
            </a:r>
            <a:r>
              <a:rPr lang="es-PA" dirty="0"/>
              <a:t> </a:t>
            </a:r>
            <a:r>
              <a:rPr lang="es-PA" dirty="0" err="1"/>
              <a:t>queue</a:t>
            </a:r>
            <a:endParaRPr lang="es-PA" dirty="0"/>
          </a:p>
          <a:p>
            <a:pPr lvl="1"/>
            <a:r>
              <a:rPr lang="es-PA" dirty="0" err="1"/>
              <a:t>Empty</a:t>
            </a:r>
            <a:r>
              <a:rPr lang="es-PA" dirty="0"/>
              <a:t>, </a:t>
            </a:r>
            <a:r>
              <a:rPr lang="es-PA" dirty="0" err="1"/>
              <a:t>Push</a:t>
            </a:r>
            <a:r>
              <a:rPr lang="es-PA" dirty="0"/>
              <a:t>, Pop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495" y="1882313"/>
            <a:ext cx="3514725" cy="3143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47" y="5171718"/>
            <a:ext cx="7859177" cy="16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587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Midiendo el desempeño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/>
          </a:bodyPr>
          <a:lstStyle/>
          <a:p>
            <a:r>
              <a:rPr lang="es-PA" dirty="0"/>
              <a:t>¿Cómo elegirlos?</a:t>
            </a:r>
          </a:p>
          <a:p>
            <a:r>
              <a:rPr lang="es-PA" dirty="0"/>
              <a:t>Por lo completo:  garantía de una solución</a:t>
            </a:r>
          </a:p>
          <a:p>
            <a:r>
              <a:rPr lang="es-PA" dirty="0"/>
              <a:t>Óptimo: La estrategia debe definir una solución óptima</a:t>
            </a:r>
          </a:p>
          <a:p>
            <a:r>
              <a:rPr lang="es-PA" dirty="0"/>
              <a:t>Tiempo de completar:  ¿Cuánto tarda para encontrar una solución?</a:t>
            </a:r>
          </a:p>
          <a:p>
            <a:r>
              <a:rPr lang="es-PA" dirty="0"/>
              <a:t>Complejidad del espacio:  ¿Cuánta memoria es necesitada para completar la </a:t>
            </a:r>
            <a:r>
              <a:rPr lang="es-PA" dirty="0" err="1"/>
              <a:t>búsq</a:t>
            </a:r>
            <a:r>
              <a:rPr lang="es-PA" dirty="0"/>
              <a:t>.?</a:t>
            </a:r>
          </a:p>
          <a:p>
            <a:r>
              <a:rPr lang="en-US" dirty="0"/>
              <a:t>|V | + |E|</a:t>
            </a:r>
          </a:p>
          <a:p>
            <a:pPr lvl="1"/>
            <a:r>
              <a:rPr lang="es-PA" dirty="0"/>
              <a:t>V = Vértices de nodos, E = bordes</a:t>
            </a:r>
          </a:p>
          <a:p>
            <a:r>
              <a:rPr lang="es-PA" dirty="0"/>
              <a:t>Expresada en 3 partes</a:t>
            </a:r>
          </a:p>
          <a:p>
            <a:pPr lvl="1"/>
            <a:r>
              <a:rPr lang="es-PA" dirty="0"/>
              <a:t>Factor de bifurcación: máximo número de sucesores</a:t>
            </a:r>
          </a:p>
          <a:p>
            <a:pPr lvl="1"/>
            <a:r>
              <a:rPr lang="es-PA" dirty="0"/>
              <a:t>Profundidad (d): el objetivo más profundo del árbol</a:t>
            </a:r>
          </a:p>
          <a:p>
            <a:pPr lvl="1"/>
            <a:r>
              <a:rPr lang="es-PA" dirty="0"/>
              <a:t>m: distancia máxima de cualquier camino</a:t>
            </a:r>
          </a:p>
          <a:p>
            <a:r>
              <a:rPr lang="es-PA" dirty="0"/>
              <a:t>Una manera rápida de medir: </a:t>
            </a:r>
            <a:r>
              <a:rPr lang="es-PA" i="1" dirty="0"/>
              <a:t>costo de búsqueda, o usar el costo total (</a:t>
            </a:r>
            <a:r>
              <a:rPr lang="es-PA" i="1" dirty="0" err="1"/>
              <a:t>search</a:t>
            </a:r>
            <a:r>
              <a:rPr lang="es-PA" i="1" dirty="0"/>
              <a:t> + </a:t>
            </a:r>
            <a:r>
              <a:rPr lang="es-PA" i="1" dirty="0" err="1"/>
              <a:t>path</a:t>
            </a:r>
            <a:r>
              <a:rPr lang="es-PA" i="1" dirty="0"/>
              <a:t>)</a:t>
            </a:r>
            <a:r>
              <a:rPr lang="es-PA" dirty="0"/>
              <a:t>.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48749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/>
              <a:t>Proyecto Final – Construir un Sistema de Inteligencia Artificial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/>
              <a:t>Puede usar tarjetas hijas de cualquier plataforma!</a:t>
            </a:r>
          </a:p>
          <a:p>
            <a:r>
              <a:rPr lang="es-PA" dirty="0"/>
              <a:t>Grupo de 3 personas</a:t>
            </a:r>
          </a:p>
          <a:p>
            <a:pPr lvl="1"/>
            <a:r>
              <a:rPr lang="es-PA" dirty="0"/>
              <a:t>Todos tienen las mismas notas aún si solo trabaja 1</a:t>
            </a:r>
          </a:p>
          <a:p>
            <a:r>
              <a:rPr lang="es-PA" dirty="0"/>
              <a:t>Construir un sistema que tenga Inteligencia Artificial</a:t>
            </a:r>
          </a:p>
          <a:p>
            <a:pPr lvl="1"/>
            <a:r>
              <a:rPr lang="es-PA" dirty="0"/>
              <a:t>Aplicación remota corriendo en un servidor</a:t>
            </a:r>
          </a:p>
          <a:p>
            <a:pPr lvl="2"/>
            <a:r>
              <a:rPr lang="es-PA" dirty="0"/>
              <a:t>Local </a:t>
            </a:r>
            <a:r>
              <a:rPr lang="es-PA" dirty="0" err="1"/>
              <a:t>ó</a:t>
            </a:r>
            <a:r>
              <a:rPr lang="es-PA" dirty="0"/>
              <a:t> Remoto</a:t>
            </a:r>
          </a:p>
          <a:p>
            <a:pPr lvl="1"/>
            <a:r>
              <a:rPr lang="es-PA" dirty="0"/>
              <a:t>Debe usar un </a:t>
            </a:r>
            <a:r>
              <a:rPr lang="es-PA" dirty="0" err="1"/>
              <a:t>dataset</a:t>
            </a:r>
            <a:r>
              <a:rPr lang="es-PA" dirty="0"/>
              <a:t> abierto o construir su propio </a:t>
            </a:r>
            <a:r>
              <a:rPr lang="es-PA" dirty="0" err="1"/>
              <a:t>dataset</a:t>
            </a:r>
            <a:r>
              <a:rPr lang="es-PA" dirty="0"/>
              <a:t> (10%)</a:t>
            </a:r>
          </a:p>
          <a:p>
            <a:pPr lvl="2"/>
            <a:r>
              <a:rPr lang="es-PA" dirty="0" err="1"/>
              <a:t>Kaggle</a:t>
            </a:r>
            <a:r>
              <a:rPr lang="es-PA" dirty="0"/>
              <a:t>, Data.gov, Nasa.gov </a:t>
            </a:r>
            <a:r>
              <a:rPr lang="es-PA" dirty="0" err="1"/>
              <a:t>ó</a:t>
            </a:r>
            <a:r>
              <a:rPr lang="es-PA" dirty="0"/>
              <a:t> cualquier </a:t>
            </a:r>
            <a:r>
              <a:rPr lang="es-PA" dirty="0" err="1"/>
              <a:t>dataset</a:t>
            </a:r>
            <a:r>
              <a:rPr lang="es-PA" dirty="0"/>
              <a:t> abierto</a:t>
            </a:r>
          </a:p>
          <a:p>
            <a:pPr lvl="1"/>
            <a:r>
              <a:rPr lang="es-PA" dirty="0"/>
              <a:t>Debe ser capaz de realizar training incremental de los nuevos campos en la base de datos (20%)</a:t>
            </a:r>
          </a:p>
          <a:p>
            <a:pPr lvl="1"/>
            <a:r>
              <a:rPr lang="es-PA" dirty="0"/>
              <a:t>Capaz de mostrar las predicciones, clasificaciones o ambas (25%)</a:t>
            </a:r>
          </a:p>
          <a:p>
            <a:pPr lvl="1"/>
            <a:r>
              <a:rPr lang="es-PA" dirty="0"/>
              <a:t>Capaz de realizar reportes y estadísticas (20%)</a:t>
            </a:r>
          </a:p>
          <a:p>
            <a:pPr lvl="1"/>
            <a:r>
              <a:rPr lang="es-PA" dirty="0"/>
              <a:t>Usar Amazon Web </a:t>
            </a:r>
            <a:r>
              <a:rPr lang="es-PA" dirty="0" err="1"/>
              <a:t>Services</a:t>
            </a:r>
            <a:r>
              <a:rPr lang="es-PA" dirty="0"/>
              <a:t> (10%)</a:t>
            </a:r>
          </a:p>
          <a:p>
            <a:pPr lvl="1"/>
            <a:r>
              <a:rPr lang="es-PA" dirty="0"/>
              <a:t>Escrito en formato IEEE (15%)</a:t>
            </a:r>
          </a:p>
        </p:txBody>
      </p:sp>
      <p:pic>
        <p:nvPicPr>
          <p:cNvPr id="3074" name="Picture 2" descr="Image result for ka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5" y="1383396"/>
            <a:ext cx="3294668" cy="127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.g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35" y="5543581"/>
            <a:ext cx="2665162" cy="12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asa.g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97" y="2963227"/>
            <a:ext cx="2305541" cy="18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Estos algoritmos se llaman búsqueda ciega</a:t>
            </a:r>
          </a:p>
          <a:p>
            <a:pPr lvl="1"/>
            <a:r>
              <a:rPr lang="es-PA" dirty="0"/>
              <a:t>Generan sucesores dados estados y objetivo</a:t>
            </a:r>
          </a:p>
          <a:p>
            <a:pPr lvl="1"/>
            <a:r>
              <a:rPr lang="es-PA" dirty="0"/>
              <a:t>Los nodos son expandidos</a:t>
            </a:r>
          </a:p>
          <a:p>
            <a:r>
              <a:rPr lang="es-PA" dirty="0"/>
              <a:t>Búsqueda </a:t>
            </a:r>
            <a:r>
              <a:rPr lang="es-PA" dirty="0" err="1"/>
              <a:t>Breadth-first</a:t>
            </a:r>
            <a:r>
              <a:rPr lang="es-PA" dirty="0"/>
              <a:t> </a:t>
            </a:r>
          </a:p>
          <a:p>
            <a:pPr lvl="1"/>
            <a:r>
              <a:rPr lang="es-PA" dirty="0"/>
              <a:t>El nodo raíz se expande primero</a:t>
            </a:r>
          </a:p>
          <a:p>
            <a:pPr lvl="1"/>
            <a:r>
              <a:rPr lang="es-PA" dirty="0"/>
              <a:t>Luego los sucesores del nodo raíz</a:t>
            </a:r>
          </a:p>
          <a:p>
            <a:pPr lvl="1"/>
            <a:r>
              <a:rPr lang="es-PA" dirty="0"/>
              <a:t>Luego los sucesores</a:t>
            </a:r>
          </a:p>
          <a:p>
            <a:pPr lvl="1"/>
            <a:r>
              <a:rPr lang="es-PA" dirty="0"/>
              <a:t>Parecido al </a:t>
            </a:r>
            <a:r>
              <a:rPr lang="es-PA" dirty="0" err="1"/>
              <a:t>graph-search</a:t>
            </a:r>
            <a:endParaRPr lang="es-PA" dirty="0"/>
          </a:p>
          <a:p>
            <a:pPr lvl="1"/>
            <a:r>
              <a:rPr lang="es-PA" dirty="0"/>
              <a:t>Usa un FIFO en su frontera</a:t>
            </a:r>
          </a:p>
          <a:p>
            <a:pPr lvl="2"/>
            <a:r>
              <a:rPr lang="es-PA" dirty="0"/>
              <a:t>Nuevos nodos entran al </a:t>
            </a:r>
            <a:r>
              <a:rPr lang="es-PA" dirty="0" err="1"/>
              <a:t>fifo</a:t>
            </a:r>
            <a:endParaRPr lang="es-PA" dirty="0"/>
          </a:p>
          <a:p>
            <a:pPr lvl="2"/>
            <a:r>
              <a:rPr lang="es-PA" dirty="0"/>
              <a:t>Viejos nodos son expandidos primero</a:t>
            </a:r>
          </a:p>
          <a:p>
            <a:pPr lvl="1"/>
            <a:r>
              <a:rPr lang="es-PA" dirty="0" err="1"/>
              <a:t>Graph-Search</a:t>
            </a:r>
            <a:r>
              <a:rPr lang="es-PA" dirty="0"/>
              <a:t> aplica el objetivo en cada nodo, este no</a:t>
            </a:r>
          </a:p>
          <a:p>
            <a:pPr lvl="1"/>
            <a:r>
              <a:rPr lang="es-PA" dirty="0"/>
              <a:t>También obvia cualquier nodo ya explorado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473" y="2552007"/>
            <a:ext cx="6324351" cy="304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40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Búsqueda </a:t>
                </a:r>
                <a:r>
                  <a:rPr lang="es-PA" dirty="0" err="1"/>
                  <a:t>Breadth-first</a:t>
                </a:r>
                <a:r>
                  <a:rPr lang="es-PA" dirty="0"/>
                  <a:t> </a:t>
                </a:r>
              </a:p>
              <a:p>
                <a:pPr lvl="1"/>
                <a:r>
                  <a:rPr lang="es-PA" dirty="0"/>
                  <a:t>Completo: encontrará solución</a:t>
                </a:r>
              </a:p>
              <a:p>
                <a:pPr lvl="1"/>
                <a:r>
                  <a:rPr lang="es-PA" dirty="0"/>
                  <a:t>Encontrará en nodos más profundos lo buscado</a:t>
                </a:r>
              </a:p>
              <a:p>
                <a:pPr lvl="1"/>
                <a:r>
                  <a:rPr lang="es-PA" dirty="0"/>
                  <a:t>Se detendrá en la solución</a:t>
                </a:r>
              </a:p>
              <a:p>
                <a:pPr lvl="2"/>
                <a:r>
                  <a:rPr lang="es-PA" dirty="0"/>
                  <a:t>Siempre expande el nodo más superficial</a:t>
                </a:r>
              </a:p>
              <a:p>
                <a:pPr lvl="2"/>
                <a:r>
                  <a:rPr lang="es-PA" dirty="0"/>
                  <a:t>La solución optima no necesariamente es alguna de las primeras a expandir</a:t>
                </a:r>
              </a:p>
              <a:p>
                <a:pPr lvl="2"/>
                <a:r>
                  <a:rPr lang="es-PA" dirty="0"/>
                  <a:t>Bread-</a:t>
                </a:r>
                <a:r>
                  <a:rPr lang="es-PA" dirty="0" err="1"/>
                  <a:t>First</a:t>
                </a:r>
                <a:r>
                  <a:rPr lang="es-PA" dirty="0"/>
                  <a:t> es óptimo si los costos son iguales</a:t>
                </a:r>
              </a:p>
              <a:p>
                <a:r>
                  <a:rPr lang="es-PA" dirty="0"/>
                  <a:t>Para cada nivel que va expandiendo tendremos una complejidad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s-PA" dirty="0"/>
                  <a:t>, en donde b = niveles o nodos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dirty="0"/>
                  <a:t>nodos explorados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/>
                  <a:t> nodos en la frontera</a:t>
                </a:r>
              </a:p>
              <a:p>
                <a:r>
                  <a:rPr lang="es-PA" dirty="0"/>
                  <a:t>Problemas de memoria y tiempo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271" t="-741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11" y="5384561"/>
            <a:ext cx="6899563" cy="1168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935" y="1638705"/>
            <a:ext cx="5259185" cy="18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024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s-PA" dirty="0"/>
                  <a:t>Busqueda </a:t>
                </a:r>
                <a:r>
                  <a:rPr lang="es-PA" dirty="0" err="1"/>
                  <a:t>Uniform-Cost</a:t>
                </a:r>
                <a:endParaRPr lang="es-PA" dirty="0"/>
              </a:p>
              <a:p>
                <a:pPr lvl="1"/>
                <a:r>
                  <a:rPr lang="es-PA" dirty="0"/>
                  <a:t>Expande el nodo de menor costo g(n)</a:t>
                </a:r>
              </a:p>
              <a:p>
                <a:pPr lvl="1"/>
                <a:r>
                  <a:rPr lang="es-PA" dirty="0"/>
                  <a:t>Expande por g(n), en su lista de frontera</a:t>
                </a:r>
              </a:p>
              <a:p>
                <a:pPr lvl="1"/>
                <a:endParaRPr lang="es-PA" dirty="0"/>
              </a:p>
              <a:p>
                <a:r>
                  <a:rPr lang="es-PA" dirty="0"/>
                  <a:t>Otra diferencia vs </a:t>
                </a:r>
                <a:r>
                  <a:rPr lang="es-PA" dirty="0" err="1"/>
                  <a:t>Breadth-First</a:t>
                </a:r>
                <a:endParaRPr lang="es-PA" dirty="0"/>
              </a:p>
              <a:p>
                <a:pPr lvl="1"/>
                <a:r>
                  <a:rPr lang="es-PA" dirty="0"/>
                  <a:t>Prueba el objetivo del nodo a expandir</a:t>
                </a:r>
              </a:p>
              <a:p>
                <a:pPr lvl="2"/>
                <a:r>
                  <a:rPr lang="es-PA" dirty="0"/>
                  <a:t>Puede no ser el camino óptimo</a:t>
                </a:r>
              </a:p>
              <a:p>
                <a:pPr lvl="1"/>
                <a:r>
                  <a:rPr lang="es-PA" dirty="0"/>
                  <a:t>En caso para encontrar el mejor camino…</a:t>
                </a:r>
              </a:p>
              <a:p>
                <a:pPr lvl="2"/>
                <a:r>
                  <a:rPr lang="es-PA" dirty="0"/>
                  <a:t>Se añade una prueba al nodo</a:t>
                </a:r>
              </a:p>
              <a:p>
                <a:r>
                  <a:rPr lang="es-PA" dirty="0" err="1"/>
                  <a:t>Uniform-cost</a:t>
                </a:r>
                <a:r>
                  <a:rPr lang="es-PA" dirty="0"/>
                  <a:t> siempre expando nodos de camino óptimo</a:t>
                </a:r>
              </a:p>
              <a:p>
                <a:pPr lvl="1"/>
                <a:r>
                  <a:rPr lang="es-PA" dirty="0"/>
                  <a:t>Solo le importa el costo total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C* es el costo óptimo</a:t>
                </a:r>
              </a:p>
              <a:p>
                <a:pPr lvl="1"/>
                <a:r>
                  <a:rPr lang="es-PA" dirty="0"/>
                  <a:t>Si todos los costos son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s-PA" dirty="0"/>
                  <a:t>, la complejidad 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/>
              </a:p>
              <a:p>
                <a:pPr lvl="2"/>
                <a:r>
                  <a:rPr lang="es-PA" dirty="0"/>
                  <a:t>En este caso es un </a:t>
                </a:r>
                <a:r>
                  <a:rPr lang="es-PA" dirty="0" err="1"/>
                  <a:t>breadth-first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54" t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50" y="1455889"/>
            <a:ext cx="5399222" cy="3115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843" y="4729764"/>
            <a:ext cx="3103625" cy="20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053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s-PA" dirty="0"/>
                  <a:t>Busqueda </a:t>
                </a:r>
                <a:r>
                  <a:rPr lang="es-PA" dirty="0" err="1"/>
                  <a:t>Depth-First</a:t>
                </a:r>
                <a:endParaRPr lang="es-PA" dirty="0"/>
              </a:p>
              <a:p>
                <a:pPr lvl="1"/>
                <a:r>
                  <a:rPr lang="es-PA" dirty="0"/>
                  <a:t>Expande el nodo más profundo en la frontera</a:t>
                </a:r>
              </a:p>
              <a:p>
                <a:pPr lvl="1"/>
                <a:r>
                  <a:rPr lang="es-PA" dirty="0"/>
                  <a:t>Hasta no haber sucesor</a:t>
                </a:r>
              </a:p>
              <a:p>
                <a:pPr lvl="1"/>
                <a:r>
                  <a:rPr lang="es-PA" dirty="0"/>
                  <a:t>Es un </a:t>
                </a:r>
                <a:r>
                  <a:rPr lang="es-PA" dirty="0" err="1"/>
                  <a:t>graph-search</a:t>
                </a:r>
                <a:r>
                  <a:rPr lang="es-PA" dirty="0"/>
                  <a:t> con LIFO</a:t>
                </a:r>
              </a:p>
              <a:p>
                <a:r>
                  <a:rPr lang="es-PA" dirty="0"/>
                  <a:t>Propiedades</a:t>
                </a:r>
              </a:p>
              <a:p>
                <a:pPr lvl="1"/>
                <a:r>
                  <a:rPr lang="es-PA" dirty="0"/>
                  <a:t>En un modo de </a:t>
                </a:r>
                <a:r>
                  <a:rPr lang="es-PA" dirty="0" err="1"/>
                  <a:t>graph-search</a:t>
                </a:r>
                <a:endParaRPr lang="es-PA" dirty="0"/>
              </a:p>
              <a:p>
                <a:pPr lvl="2"/>
                <a:r>
                  <a:rPr lang="es-PA" dirty="0"/>
                  <a:t>No vuelve a repetir los mismos estados redundantes</a:t>
                </a:r>
              </a:p>
              <a:p>
                <a:pPr lvl="2"/>
                <a:r>
                  <a:rPr lang="es-PA" dirty="0"/>
                  <a:t>Expandirá cada nodo</a:t>
                </a:r>
              </a:p>
              <a:p>
                <a:pPr lvl="1"/>
                <a:r>
                  <a:rPr lang="es-PA" dirty="0"/>
                  <a:t>En un modo </a:t>
                </a:r>
                <a:r>
                  <a:rPr lang="es-PA" dirty="0" err="1"/>
                  <a:t>tree-search</a:t>
                </a:r>
                <a:endParaRPr lang="es-PA" dirty="0"/>
              </a:p>
              <a:p>
                <a:pPr lvl="2"/>
                <a:r>
                  <a:rPr lang="es-PA" dirty="0"/>
                  <a:t>Hará un </a:t>
                </a:r>
                <a:r>
                  <a:rPr lang="es-PA" dirty="0" err="1"/>
                  <a:t>loop</a:t>
                </a:r>
                <a:r>
                  <a:rPr lang="es-PA" dirty="0"/>
                  <a:t> infinito, recordar Arad-Sibiu-Arad</a:t>
                </a:r>
              </a:p>
              <a:p>
                <a:pPr lvl="2"/>
                <a:r>
                  <a:rPr lang="es-PA" dirty="0"/>
                  <a:t>Se puede modificar para que verifique </a:t>
                </a:r>
              </a:p>
              <a:p>
                <a:r>
                  <a:rPr lang="es-PA" dirty="0"/>
                  <a:t>Ambos algoritmos fallan en el problema de </a:t>
                </a:r>
                <a:r>
                  <a:rPr lang="es-PA" dirty="0" err="1"/>
                  <a:t>Knuth</a:t>
                </a:r>
                <a:r>
                  <a:rPr lang="es-PA" dirty="0"/>
                  <a:t>, </a:t>
                </a:r>
                <a:r>
                  <a:rPr lang="es-PA" dirty="0" err="1"/>
                  <a:t>depht-first</a:t>
                </a:r>
                <a:r>
                  <a:rPr lang="es-PA" dirty="0"/>
                  <a:t> aplicaría el factorial infinitamente</a:t>
                </a:r>
              </a:p>
              <a:p>
                <a:r>
                  <a:rPr lang="es-PA" dirty="0"/>
                  <a:t>Ambas no son soluciones optimas</a:t>
                </a:r>
              </a:p>
              <a:p>
                <a:r>
                  <a:rPr lang="es-PA" dirty="0"/>
                  <a:t>Su ventaja -&gt; complejidad: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/>
                  <a:t>, m = máxima profundidad m &gt;&gt; b</a:t>
                </a:r>
              </a:p>
              <a:p>
                <a:r>
                  <a:rPr lang="es-PA" dirty="0"/>
                  <a:t>En el mejor de los casos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𝑏𝑚</m:t>
                        </m:r>
                      </m:e>
                    </m:d>
                  </m:oMath>
                </a14:m>
                <a:endParaRPr lang="es-PA" dirty="0"/>
              </a:p>
              <a:p>
                <a:r>
                  <a:rPr lang="es-PA" dirty="0"/>
                  <a:t>Con </a:t>
                </a:r>
                <a:r>
                  <a:rPr lang="es-PA" dirty="0" err="1"/>
                  <a:t>depht-search</a:t>
                </a:r>
                <a:r>
                  <a:rPr lang="es-PA" dirty="0"/>
                  <a:t> la tabla de </a:t>
                </a:r>
                <a:r>
                  <a:rPr lang="es-PA" dirty="0" err="1"/>
                  <a:t>graph-search</a:t>
                </a:r>
                <a:r>
                  <a:rPr lang="es-PA" dirty="0"/>
                  <a:t> a d = 16 tomaría 156kb solamente</a:t>
                </a:r>
              </a:p>
              <a:p>
                <a:r>
                  <a:rPr lang="es-PA" dirty="0"/>
                  <a:t>Otra variante es el </a:t>
                </a:r>
                <a:r>
                  <a:rPr lang="es-PA" dirty="0" err="1"/>
                  <a:t>backtrack</a:t>
                </a:r>
                <a:r>
                  <a:rPr lang="es-PA" dirty="0"/>
                  <a:t> </a:t>
                </a:r>
                <a:r>
                  <a:rPr lang="es-PA" dirty="0" err="1"/>
                  <a:t>search</a:t>
                </a:r>
                <a:endParaRPr lang="es-PA" dirty="0"/>
              </a:p>
              <a:p>
                <a:pPr lvl="1"/>
                <a:r>
                  <a:rPr lang="es-PA" dirty="0"/>
                  <a:t>Solo un sucesor a la vez, O(m)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  <a:blipFill>
                <a:blip r:embed="rId2"/>
                <a:stretch>
                  <a:fillRect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419" y="1471353"/>
            <a:ext cx="532685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926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Búsqueda </a:t>
                </a:r>
                <a:r>
                  <a:rPr lang="es-PA" dirty="0" err="1"/>
                  <a:t>Depth-Limited</a:t>
                </a:r>
                <a:endParaRPr lang="es-PA" dirty="0"/>
              </a:p>
              <a:p>
                <a:pPr lvl="1"/>
                <a:r>
                  <a:rPr lang="es-PA" dirty="0"/>
                  <a:t>Expande nodos a una </a:t>
                </a:r>
                <a:r>
                  <a:rPr lang="es-PA" dirty="0" err="1"/>
                  <a:t>profunidad</a:t>
                </a:r>
                <a:endParaRPr lang="es-PA" dirty="0"/>
              </a:p>
              <a:p>
                <a:pPr lvl="1"/>
                <a:r>
                  <a:rPr lang="es-PA" dirty="0"/>
                  <a:t>Asume no sucesores luego de esto</a:t>
                </a:r>
              </a:p>
              <a:p>
                <a:pPr lvl="1"/>
                <a:r>
                  <a:rPr lang="es-PA" dirty="0"/>
                  <a:t>Es incompleto </a:t>
                </a:r>
                <a:r>
                  <a:rPr lang="es-PA" i="1" dirty="0"/>
                  <a:t>L &lt; d</a:t>
                </a:r>
              </a:p>
              <a:p>
                <a:pPr lvl="1"/>
                <a:r>
                  <a:rPr lang="es-PA" dirty="0"/>
                  <a:t>No óptimo cuando L &gt; d</a:t>
                </a:r>
              </a:p>
              <a:p>
                <a:pPr lvl="1"/>
                <a:r>
                  <a:rPr lang="es-PA" dirty="0"/>
                  <a:t>Complejidad en tiempo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endParaRPr lang="es-PA" b="0" dirty="0"/>
              </a:p>
              <a:p>
                <a:pPr lvl="1"/>
                <a:r>
                  <a:rPr lang="es-PA" dirty="0"/>
                  <a:t>Complejidad en espacio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𝑏𝑙</m:t>
                        </m:r>
                      </m:e>
                    </m:d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Caso especial de </a:t>
                </a:r>
                <a:r>
                  <a:rPr lang="es-PA" dirty="0" err="1"/>
                  <a:t>depht-first</a:t>
                </a:r>
                <a:endParaRPr lang="es-PA" dirty="0"/>
              </a:p>
              <a:p>
                <a:pPr lvl="1"/>
                <a:endParaRPr lang="es-PA" dirty="0"/>
              </a:p>
              <a:p>
                <a:pPr lvl="1"/>
                <a:r>
                  <a:rPr lang="es-PA" dirty="0"/>
                  <a:t>Posee dos retornos de fallo</a:t>
                </a:r>
              </a:p>
              <a:p>
                <a:pPr lvl="2"/>
                <a:r>
                  <a:rPr lang="es-PA" dirty="0" err="1"/>
                  <a:t>Failure</a:t>
                </a:r>
                <a:r>
                  <a:rPr lang="es-PA" dirty="0"/>
                  <a:t> y </a:t>
                </a:r>
                <a:r>
                  <a:rPr lang="es-PA" dirty="0" err="1"/>
                  <a:t>cut</a:t>
                </a:r>
                <a:r>
                  <a:rPr lang="es-PA" dirty="0"/>
                  <a:t> off</a:t>
                </a:r>
              </a:p>
              <a:p>
                <a:pPr lvl="2"/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  <a:blipFill>
                <a:blip r:embed="rId2"/>
                <a:stretch>
                  <a:fillRect l="-271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50" y="1471353"/>
            <a:ext cx="6584027" cy="32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168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6959298" cy="5123185"/>
          </a:xfrm>
        </p:spPr>
        <p:txBody>
          <a:bodyPr>
            <a:normAutofit/>
          </a:bodyPr>
          <a:lstStyle/>
          <a:p>
            <a:r>
              <a:rPr lang="es-PA" dirty="0"/>
              <a:t>Búsqueda </a:t>
            </a:r>
            <a:r>
              <a:rPr lang="es-PA" dirty="0" err="1"/>
              <a:t>Iterative</a:t>
            </a:r>
            <a:r>
              <a:rPr lang="es-PA" dirty="0"/>
              <a:t> </a:t>
            </a:r>
            <a:r>
              <a:rPr lang="es-PA" dirty="0" err="1"/>
              <a:t>Deepining</a:t>
            </a:r>
            <a:r>
              <a:rPr lang="es-PA" dirty="0"/>
              <a:t> </a:t>
            </a:r>
            <a:r>
              <a:rPr lang="es-PA" dirty="0" err="1"/>
              <a:t>Depht-First</a:t>
            </a:r>
            <a:endParaRPr lang="es-PA" dirty="0"/>
          </a:p>
          <a:p>
            <a:pPr lvl="1"/>
            <a:r>
              <a:rPr lang="es-PA" dirty="0"/>
              <a:t>Método combinado del árbol de búsqueda </a:t>
            </a:r>
            <a:r>
              <a:rPr lang="es-PA" dirty="0" err="1"/>
              <a:t>Depth-First</a:t>
            </a:r>
            <a:endParaRPr lang="es-PA" dirty="0"/>
          </a:p>
          <a:p>
            <a:pPr lvl="2"/>
            <a:r>
              <a:rPr lang="es-PA" dirty="0"/>
              <a:t>Incrementa el limite de 0 a 1 a 2 hasta el objetivo (d = l)</a:t>
            </a:r>
          </a:p>
          <a:p>
            <a:pPr lvl="2"/>
            <a:r>
              <a:rPr lang="es-PA" dirty="0"/>
              <a:t>Combina lo mejor de </a:t>
            </a:r>
            <a:r>
              <a:rPr lang="es-PA" dirty="0" err="1"/>
              <a:t>Depth-First</a:t>
            </a:r>
            <a:r>
              <a:rPr lang="es-PA" dirty="0"/>
              <a:t> con </a:t>
            </a:r>
            <a:r>
              <a:rPr lang="es-PA" dirty="0" err="1"/>
              <a:t>Breadth-First</a:t>
            </a:r>
            <a:endParaRPr lang="es-PA" dirty="0"/>
          </a:p>
          <a:p>
            <a:pPr lvl="3"/>
            <a:r>
              <a:rPr lang="es-PA" dirty="0"/>
              <a:t>BF: completo en la manera de bifurcar, y optimo a un nodo no </a:t>
            </a:r>
            <a:r>
              <a:rPr lang="es-PA" dirty="0" err="1"/>
              <a:t>decresciente</a:t>
            </a:r>
            <a:endParaRPr lang="es-PA" dirty="0"/>
          </a:p>
          <a:p>
            <a:pPr lvl="1"/>
            <a:r>
              <a:rPr lang="es-PA" dirty="0"/>
              <a:t>Total de Nodos: N(IDS) = (d)b + (d-1)b^2 + … + (1)</a:t>
            </a:r>
            <a:r>
              <a:rPr lang="es-PA" dirty="0" err="1"/>
              <a:t>b^d</a:t>
            </a:r>
            <a:endParaRPr lang="es-PA" dirty="0"/>
          </a:p>
          <a:p>
            <a:pPr lvl="2"/>
            <a:r>
              <a:rPr lang="es-PA" dirty="0"/>
              <a:t>Para b = 10 d = 5</a:t>
            </a:r>
          </a:p>
          <a:p>
            <a:pPr lvl="3"/>
            <a:r>
              <a:rPr lang="es-PA" dirty="0"/>
              <a:t>N(IDS) = 50 + 400 + 3000 + 20000 + 100000 = 123450</a:t>
            </a:r>
          </a:p>
          <a:p>
            <a:pPr lvl="3"/>
            <a:r>
              <a:rPr lang="es-PA" dirty="0"/>
              <a:t>N(BFS) = 10 + 100 + 1000 + 10000 + 100000 = 111,110</a:t>
            </a:r>
          </a:p>
          <a:p>
            <a:pPr lvl="1"/>
            <a:r>
              <a:rPr lang="es-PA" dirty="0"/>
              <a:t>Es análogo a </a:t>
            </a:r>
            <a:r>
              <a:rPr lang="es-PA" dirty="0" err="1"/>
              <a:t>breadth-first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2"/>
            <a:r>
              <a:rPr lang="es-PA" dirty="0"/>
              <a:t>Explora todos los nodos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116" y="5669649"/>
            <a:ext cx="5552901" cy="983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179" y="1353590"/>
            <a:ext cx="4359082" cy="41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584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Búsqueda Bidireccional</a:t>
                </a:r>
              </a:p>
              <a:p>
                <a:pPr lvl="1"/>
                <a:r>
                  <a:rPr lang="es-PA" dirty="0"/>
                  <a:t>Corre dos búsquedas simultaneas</a:t>
                </a:r>
              </a:p>
              <a:p>
                <a:pPr lvl="2"/>
                <a:r>
                  <a:rPr lang="es-PA" dirty="0"/>
                  <a:t>Estado Inicial -&gt; objetivo</a:t>
                </a:r>
              </a:p>
              <a:p>
                <a:pPr lvl="2"/>
                <a:r>
                  <a:rPr lang="es-PA" dirty="0"/>
                  <a:t>Objetivo -&gt; Estado Inicial</a:t>
                </a:r>
              </a:p>
              <a:p>
                <a:pPr lvl="2"/>
                <a:r>
                  <a:rPr lang="es-PA" dirty="0"/>
                  <a:t>Motivación: A la larga…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Reemplaza la prueba de objetivo = solución</a:t>
                </a:r>
              </a:p>
              <a:p>
                <a:pPr lvl="2"/>
                <a:r>
                  <a:rPr lang="es-PA" dirty="0"/>
                  <a:t>¿Dónde se intersectan las búsquedas?, </a:t>
                </a:r>
                <a:r>
                  <a:rPr lang="es-PA" dirty="0" err="1"/>
                  <a:t>ejm</a:t>
                </a:r>
                <a:r>
                  <a:rPr lang="es-PA" dirty="0"/>
                  <a:t>. a d = 6, </a:t>
                </a:r>
                <a:r>
                  <a:rPr lang="es-PA" dirty="0" err="1"/>
                  <a:t>solucina</a:t>
                </a:r>
                <a:r>
                  <a:rPr lang="es-PA" dirty="0"/>
                  <a:t> a d = 3</a:t>
                </a:r>
              </a:p>
              <a:p>
                <a:pPr lvl="2"/>
                <a:r>
                  <a:rPr lang="es-PA" dirty="0"/>
                  <a:t>O cada vez que se expande un nodo</a:t>
                </a:r>
              </a:p>
              <a:p>
                <a:pPr lvl="1"/>
                <a:r>
                  <a:rPr lang="es-PA" b="0" dirty="0"/>
                  <a:t>Complejidad en tiempo: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Complejidad en espacio: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/>
              </a:p>
              <a:p>
                <a:r>
                  <a:rPr lang="es-PA" dirty="0"/>
                  <a:t>Buscamos hacia atrás buscando los predecesores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938" y="1529542"/>
            <a:ext cx="3657513" cy="18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208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Comparando Estrategias Uniformes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7" y="2584910"/>
            <a:ext cx="10802701" cy="23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859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Estrategias informadas</a:t>
            </a:r>
          </a:p>
          <a:p>
            <a:pPr lvl="1"/>
            <a:r>
              <a:rPr lang="es-PA" dirty="0"/>
              <a:t>Soluciones más eficientes</a:t>
            </a:r>
          </a:p>
          <a:p>
            <a:r>
              <a:rPr lang="es-PA" dirty="0"/>
              <a:t>Búsqueda </a:t>
            </a:r>
            <a:r>
              <a:rPr lang="es-PA" dirty="0" err="1"/>
              <a:t>Best-First</a:t>
            </a:r>
            <a:endParaRPr lang="es-PA" dirty="0"/>
          </a:p>
          <a:p>
            <a:pPr lvl="1"/>
            <a:r>
              <a:rPr lang="es-PA" dirty="0"/>
              <a:t>Derivada de </a:t>
            </a:r>
            <a:r>
              <a:rPr lang="es-PA" dirty="0" err="1"/>
              <a:t>Tree-Search</a:t>
            </a:r>
            <a:r>
              <a:rPr lang="es-PA" dirty="0"/>
              <a:t> y </a:t>
            </a:r>
            <a:r>
              <a:rPr lang="es-PA" dirty="0" err="1"/>
              <a:t>Graph-Search</a:t>
            </a:r>
            <a:endParaRPr lang="es-PA" dirty="0"/>
          </a:p>
          <a:p>
            <a:pPr lvl="1"/>
            <a:r>
              <a:rPr lang="es-PA" i="1" dirty="0"/>
              <a:t>Construye cada nodo</a:t>
            </a:r>
            <a:r>
              <a:rPr lang="es-PA" dirty="0"/>
              <a:t> basado en una </a:t>
            </a:r>
            <a:r>
              <a:rPr lang="es-PA" i="1" dirty="0"/>
              <a:t>función de evaluación</a:t>
            </a:r>
          </a:p>
          <a:p>
            <a:pPr lvl="1"/>
            <a:r>
              <a:rPr lang="es-PA" i="1" dirty="0"/>
              <a:t>h(n) = costo estimado del camino menos costoso del estado ‘s’ al nodo ‘n’</a:t>
            </a:r>
          </a:p>
          <a:p>
            <a:pPr lvl="1"/>
            <a:r>
              <a:rPr lang="es-PA" i="1" dirty="0"/>
              <a:t>El objetivo tiene h(n) = 0</a:t>
            </a:r>
          </a:p>
          <a:p>
            <a:pPr lvl="1"/>
            <a:endParaRPr lang="es-PA" i="1" dirty="0"/>
          </a:p>
        </p:txBody>
      </p:sp>
      <p:pic>
        <p:nvPicPr>
          <p:cNvPr id="13314" name="Picture 2" descr="Image result for best first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96" y="4139273"/>
            <a:ext cx="3004762" cy="257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1004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Búsqueda </a:t>
            </a:r>
            <a:r>
              <a:rPr lang="es-PA" dirty="0" err="1"/>
              <a:t>Greedy</a:t>
            </a:r>
            <a:r>
              <a:rPr lang="es-PA" dirty="0"/>
              <a:t> </a:t>
            </a:r>
            <a:r>
              <a:rPr lang="es-PA" dirty="0" err="1"/>
              <a:t>Best-First</a:t>
            </a:r>
            <a:endParaRPr lang="es-PA" dirty="0"/>
          </a:p>
          <a:p>
            <a:pPr lvl="1"/>
            <a:r>
              <a:rPr lang="es-PA" dirty="0"/>
              <a:t>Expande rápidamente a la solución</a:t>
            </a:r>
          </a:p>
          <a:p>
            <a:pPr lvl="1"/>
            <a:r>
              <a:rPr lang="es-PA" dirty="0"/>
              <a:t>Evalúa usando la función f(n) = h(n)</a:t>
            </a:r>
          </a:p>
          <a:p>
            <a:r>
              <a:rPr lang="es-PA" dirty="0"/>
              <a:t>Caso de línea recta, Rumania</a:t>
            </a:r>
          </a:p>
          <a:p>
            <a:pPr lvl="1"/>
            <a:r>
              <a:rPr lang="es-PA" dirty="0"/>
              <a:t>Solución no óptima: Arad, Sibiu, </a:t>
            </a:r>
            <a:r>
              <a:rPr lang="es-PA" dirty="0" err="1"/>
              <a:t>Fagaras</a:t>
            </a:r>
            <a:r>
              <a:rPr lang="es-PA" dirty="0"/>
              <a:t>, </a:t>
            </a:r>
            <a:r>
              <a:rPr lang="es-PA" dirty="0" err="1"/>
              <a:t>Bucharest</a:t>
            </a:r>
            <a:endParaRPr lang="es-PA" dirty="0"/>
          </a:p>
          <a:p>
            <a:r>
              <a:rPr lang="es-PA" dirty="0"/>
              <a:t>Caso </a:t>
            </a:r>
            <a:r>
              <a:rPr lang="es-PA" dirty="0" err="1"/>
              <a:t>Iasi-Faragas</a:t>
            </a:r>
            <a:endParaRPr lang="es-PA" dirty="0"/>
          </a:p>
          <a:p>
            <a:pPr lvl="1"/>
            <a:r>
              <a:rPr lang="es-PA" dirty="0"/>
              <a:t>Expande primero </a:t>
            </a:r>
            <a:r>
              <a:rPr lang="es-PA" dirty="0" err="1"/>
              <a:t>Neamt</a:t>
            </a:r>
            <a:endParaRPr lang="es-PA" dirty="0"/>
          </a:p>
          <a:p>
            <a:pPr lvl="1"/>
            <a:r>
              <a:rPr lang="es-PA" dirty="0"/>
              <a:t>Más cercana a </a:t>
            </a:r>
            <a:r>
              <a:rPr lang="es-PA" dirty="0" err="1"/>
              <a:t>faragas</a:t>
            </a:r>
            <a:endParaRPr lang="es-PA" dirty="0"/>
          </a:p>
          <a:p>
            <a:pPr lvl="1"/>
            <a:r>
              <a:rPr lang="es-PA" dirty="0"/>
              <a:t>No encuentra solución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07" y="3741098"/>
            <a:ext cx="4903562" cy="29698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5" y="5239258"/>
            <a:ext cx="3203863" cy="1413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7" y="1264034"/>
            <a:ext cx="3732523" cy="35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62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15130</TotalTime>
  <Words>25249</Words>
  <Application>Microsoft Office PowerPoint</Application>
  <PresentationFormat>Widescreen</PresentationFormat>
  <Paragraphs>3743</Paragraphs>
  <Slides>354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354</vt:i4>
      </vt:variant>
    </vt:vector>
  </HeadingPairs>
  <TitlesOfParts>
    <vt:vector size="362" baseType="lpstr">
      <vt:lpstr>Arial</vt:lpstr>
      <vt:lpstr>Cambria Math</vt:lpstr>
      <vt:lpstr>Century Gothic</vt:lpstr>
      <vt:lpstr>helvetica neue</vt:lpstr>
      <vt:lpstr>Symbol</vt:lpstr>
      <vt:lpstr>Wingdings</vt:lpstr>
      <vt:lpstr>Wingdings 3</vt:lpstr>
      <vt:lpstr>Ion</vt:lpstr>
      <vt:lpstr>INTELIGENCIA ARTIFICIAL</vt:lpstr>
      <vt:lpstr>Formato del Curso</vt:lpstr>
      <vt:lpstr>Reglas del Curso</vt:lpstr>
      <vt:lpstr>Reglas del Curso</vt:lpstr>
      <vt:lpstr>Reglas del Curso</vt:lpstr>
      <vt:lpstr>Reglas del Curso</vt:lpstr>
      <vt:lpstr>Objetivos</vt:lpstr>
      <vt:lpstr>División de Porcentajes</vt:lpstr>
      <vt:lpstr>Proyecto Final – Construir un Sistema de Inteligencia Artificial</vt:lpstr>
      <vt:lpstr>Introducción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Siguiente Clase – Laboratorio 1</vt:lpstr>
      <vt:lpstr>PowerPoint Presentation</vt:lpstr>
      <vt:lpstr>Inteligencia Artificial - ¿Qué Es?</vt:lpstr>
      <vt:lpstr>Inteligencia Artificial - ¿Qué Es?</vt:lpstr>
      <vt:lpstr>Inteligencia Artificial - ¿Qué Es?</vt:lpstr>
      <vt:lpstr>Inteligencia Artificial – La prueba de Turing</vt:lpstr>
      <vt:lpstr>Inteligencia Artificial – La prueba de Turing</vt:lpstr>
      <vt:lpstr>Inteligencia Artificial – Pensando Humanamente – Modelo Cognitivo</vt:lpstr>
      <vt:lpstr>Inteligencia Artificial – Aproximación de las Leyes del Pensamiento</vt:lpstr>
      <vt:lpstr>Inteligencia Artificial – Fundaciones</vt:lpstr>
      <vt:lpstr>Inteligencia Artificial – Fundaciones</vt:lpstr>
      <vt:lpstr>Inteligencia Artificial – Fundaciones</vt:lpstr>
      <vt:lpstr>Inteligencia Artificial – Matemáticas</vt:lpstr>
      <vt:lpstr>Inteligencia Artificial – Matemáticas</vt:lpstr>
      <vt:lpstr>Inteligencia Artificial – Matemáticas</vt:lpstr>
      <vt:lpstr>Inteligencia Artificial – Economía</vt:lpstr>
      <vt:lpstr>Inteligencia Artificial – Economía</vt:lpstr>
      <vt:lpstr>Inteligencia Artificial – Neurociencia</vt:lpstr>
      <vt:lpstr>Inteligencia Artificial – Neurociencia</vt:lpstr>
      <vt:lpstr>Inteligencia Artificial – Psicología</vt:lpstr>
      <vt:lpstr>Inteligencia Artificial – Ingenieria Computacional</vt:lpstr>
      <vt:lpstr>Inteligencia Artificial – Ingenieria Computacional</vt:lpstr>
      <vt:lpstr>Inteligencia Artificial – Teoría de Control y Cibernética</vt:lpstr>
      <vt:lpstr>Inteligencia Artificial – Teoría de Control y Cibernética</vt:lpstr>
      <vt:lpstr>Inteligencia Artificial – Lingüística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Agentes Inteligentes</vt:lpstr>
      <vt:lpstr>Inteligencia Artificial – Buen Comportamiento</vt:lpstr>
      <vt:lpstr>Inteligencia Artificial – Buen Comportamiento</vt:lpstr>
      <vt:lpstr>Inteligencia Artificial – Buen Comportamiento</vt:lpstr>
      <vt:lpstr>PowerPoint Presentation</vt:lpstr>
      <vt:lpstr>Inteligencia Artificial – Buen Comportamiento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PowerPoint Presentation</vt:lpstr>
      <vt:lpstr>Resolviendo problemas por Búsqueda</vt:lpstr>
      <vt:lpstr>Resolviendo problemas por Búsqueda Agentes resolucionadores de problemas</vt:lpstr>
      <vt:lpstr>Resolviendo problemas por Búsqueda Agentes resolucionadores de problemas</vt:lpstr>
      <vt:lpstr>Resolviendo problemas por Búsqueda Problemas bien definidos y soluciones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Buscando para soluciones</vt:lpstr>
      <vt:lpstr>Resolviendo problemas por Búsqueda Algoritmos Graph Search y Tree Search</vt:lpstr>
      <vt:lpstr>Resolviendo problemas por Búsqueda Infraestructura de Algoritmos de Búsqueda</vt:lpstr>
      <vt:lpstr>Resolviendo problemas por Búsqueda Midiendo el desempeño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Comparando Estrategias Uniformes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PowerPoint Presentation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“Simulated Annealing”</vt:lpstr>
      <vt:lpstr>Más allá de la búsqueda clásica Búsqueda “Local Beam”</vt:lpstr>
      <vt:lpstr>Más allá de la búsqueda clásica Búsqueda “Algoritmos Genéticos”</vt:lpstr>
      <vt:lpstr>Más allá de la búsqueda clásica Búsqueda “Algoritmos Genéticos”</vt:lpstr>
      <vt:lpstr>Más allá de la búsqueda clásica Búsqueda “Algoritmos Genéticos”</vt:lpstr>
      <vt:lpstr>Más allá de la búsqueda clásica Búsqueda Local en Espacios Continuos</vt:lpstr>
      <vt:lpstr>Más allá de la búsqueda clásica Búsqueda Local en Espacios Continuos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En Línea</vt:lpstr>
      <vt:lpstr>Más allá de la búsqueda clásica Búsqueda En Línea</vt:lpstr>
      <vt:lpstr>Más allá de la búsqueda clásica Agentes de Búsqueda En Línea</vt:lpstr>
      <vt:lpstr>Más allá de la búsqueda clásica Búsqueda En Línea Local</vt:lpstr>
      <vt:lpstr>Más allá de la búsqueda clásica Búsqueda En Línea Local</vt:lpstr>
      <vt:lpstr>Más allá de la búsqueda clásica Aprendiendo en Búsqueda Online</vt:lpstr>
      <vt:lpstr>PowerPoint Presentation</vt:lpstr>
      <vt:lpstr>Búsqueda Adversarial Juegos</vt:lpstr>
      <vt:lpstr>Búsqueda Adversarial Juegos</vt:lpstr>
      <vt:lpstr>Búsqueda Adversarial Juegos</vt:lpstr>
      <vt:lpstr>Búsqueda Adversarial Juegos</vt:lpstr>
      <vt:lpstr>Búsqueda Adversarial Decisión óptima en juegos</vt:lpstr>
      <vt:lpstr>Búsqueda Adversarial Decisión óptima en juegos</vt:lpstr>
      <vt:lpstr>Búsqueda Adversarial Decisión óptima en juegos</vt:lpstr>
      <vt:lpstr>Búsqueda Adversarial “Pruning” Alfa-Beta</vt:lpstr>
      <vt:lpstr>Búsqueda Adversarial “Pruning” Alfa-Beta</vt:lpstr>
      <vt:lpstr>Búsqueda Adversarial “Pruning” Alfa-Beta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Juegos Estocásticos</vt:lpstr>
      <vt:lpstr>Búsqueda Adversarial Juegos Estocásticos</vt:lpstr>
      <vt:lpstr>Búsqueda Adversarial Juegos Parcialmente Observables</vt:lpstr>
      <vt:lpstr>Búsqueda Adversarial Juegos Parcialmente Observables</vt:lpstr>
      <vt:lpstr>Búsqueda Adversarial Juegos Parcialmente Observables</vt:lpstr>
      <vt:lpstr>Búsqueda Adversarial Programas de Estado del Arte</vt:lpstr>
      <vt:lpstr>Búsqueda Adversarial Programas de Estado del Arte</vt:lpstr>
      <vt:lpstr>Búsqueda Adversarial Programas de Estado del Arte</vt:lpstr>
      <vt:lpstr>Búsqueda Adversarial Programas de Estado del Arte</vt:lpstr>
      <vt:lpstr>Búsqueda Adversarial Aproximaciones Alternativas</vt:lpstr>
      <vt:lpstr>PowerPoint Presentation</vt:lpstr>
      <vt:lpstr>Problemas de Satisfacción de Restricciones</vt:lpstr>
      <vt:lpstr>Problemas de Satisfacción de Restricciones Definiendo Problemas de Búsqueda</vt:lpstr>
      <vt:lpstr>Problemas de Satisfacción de Restricciones Ejemplo Coloreando un Mapa</vt:lpstr>
      <vt:lpstr>Problemas de Satisfacción de Restricciones Ejemplo Ensamblaje en Fábrica</vt:lpstr>
      <vt:lpstr>Problemas de Satisfacción de Restricciones Variaciones del formalismo de CSP</vt:lpstr>
      <vt:lpstr>Problemas de Satisfacción de Restricciones Variaciones del formalismo de CSP</vt:lpstr>
      <vt:lpstr>Problemas de Satisfacción de Restricciones Variaciones del formalismo de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 Local para CSPs</vt:lpstr>
      <vt:lpstr>Problemas de Satisfacción de Restricciones Estructura de Problemas</vt:lpstr>
      <vt:lpstr>Problemas de Satisfacción de Restricciones Estructura de Problemas</vt:lpstr>
      <vt:lpstr>Problemas de Satisfacción de Restricciones Estructura de Problemas</vt:lpstr>
      <vt:lpstr>PowerPoint Presentation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PowerPoint Presentation</vt:lpstr>
      <vt:lpstr>Artificial Intelligence – Entrenando Modelos</vt:lpstr>
      <vt:lpstr>Artificial Intelligence – Entrenando Modelos Regresión Lineal</vt:lpstr>
      <vt:lpstr>Artificial Intelligence – Entrenando Modelos Regresión Lineal</vt:lpstr>
      <vt:lpstr>Artificial Intelligence – Entrenando Modelos La Ecuación Normal</vt:lpstr>
      <vt:lpstr>Artificial Intelligence – Entrenando Modelos La Ecuación Normal</vt:lpstr>
      <vt:lpstr>Artificial Intelligence – Entrenando Modelos La Ecuación Normal</vt:lpstr>
      <vt:lpstr>Artificial Intelligence – Entrenando Modelos La Ecuación Normal</vt:lpstr>
      <vt:lpstr>Artificial Intelligence – Entrenando Modelos Gradiente Descendiente</vt:lpstr>
      <vt:lpstr>Artificial Intelligence – Entrenando Modelos Gradiente Descendiente</vt:lpstr>
      <vt:lpstr>Artificial Intelligence – Entrenando Modelos Gradiente Descendiente</vt:lpstr>
      <vt:lpstr>Artificial Intelligence – Entrenando Modelos Gradiente Descendiente en Batch</vt:lpstr>
      <vt:lpstr>Artificial Intelligence – Entrenando Modelos Gradiente Descendiente en Batch</vt:lpstr>
      <vt:lpstr>Artificial Intelligence – Entrenando Modelos Gradiente Descendiente en Batch</vt:lpstr>
      <vt:lpstr>Artificial Intelligence – Entrenando Modelos Gradiente Descendiente Estocastico</vt:lpstr>
      <vt:lpstr>Artificial Intelligence – Entrenando Modelos Gradiente Descendiente Estocastico</vt:lpstr>
      <vt:lpstr>Artificial Intelligence – Entrenando Modelos Gradiente Descendiente Estocastico</vt:lpstr>
      <vt:lpstr>Artificial Intelligence – Entrenando Modelos Gradiente Descendiente Estocastico</vt:lpstr>
      <vt:lpstr>Artificial Intelligence – Entrenando Modelos Gradiente Descendiente en Mini Batch</vt:lpstr>
      <vt:lpstr>Artificial Intelligence – Entrenando Modelos Regresión Polinomial</vt:lpstr>
      <vt:lpstr>Artificial Intelligence – Entrenando Modelos Regresión Polinomial</vt:lpstr>
      <vt:lpstr>Artificial Intelligence – Entrenando Modelos Curvas de Aprendizaje</vt:lpstr>
      <vt:lpstr>Artificial Intelligence – Entrenando Modelos Curvas de Aprendizaje</vt:lpstr>
      <vt:lpstr>Artificial Intelligence – Entrenando Modelos Curvas de Aprendizaje</vt:lpstr>
      <vt:lpstr>Artificial Intelligence – Entrenando Modelos Curvas de Aprendizaje</vt:lpstr>
      <vt:lpstr>Artificial Intelligence – Entrenando Modelos Modelos Lineales Regularizados </vt:lpstr>
      <vt:lpstr>Artificial Intelligence – Entrenando Modelos Modelos Lineales Regularizados </vt:lpstr>
      <vt:lpstr>Artificial Intelligence – Entrenando Modelos Modelos Lineales Regularizados </vt:lpstr>
      <vt:lpstr>Artificial Intelligence – Entrenando Modelos Modelos Lineales Regularizados</vt:lpstr>
      <vt:lpstr>Artificial Intelligence – Entrenando Modelos Modelos Lineales Regularizados</vt:lpstr>
      <vt:lpstr>Artificial Intelligence – Entrenando Modelos Modelos Lineales Regularizados</vt:lpstr>
      <vt:lpstr>Artificial Intelligence – Entrenando Modelos Modelos Lineales Regularizados</vt:lpstr>
      <vt:lpstr>Artificial Intelligence – Entrenando Modelos Modelos Lineales Regularizados</vt:lpstr>
      <vt:lpstr>Artificial Intelligence – Entrenando Modelos Modelos Lineales Regularizados</vt:lpstr>
      <vt:lpstr>Artificial Intelligence – Entrenando Modelos Regresion Logística</vt:lpstr>
      <vt:lpstr>Artificial Intelligence – Entrenando Modelos Regresion Logística</vt:lpstr>
      <vt:lpstr>Artificial Intelligence – Entrenando Modelos Regresion Logística</vt:lpstr>
      <vt:lpstr>Artificial Intelligence – Entrenando Modelos Regresion Logística</vt:lpstr>
      <vt:lpstr>Artificial Intelligence – Entrenando Modelos Regresion Logística</vt:lpstr>
      <vt:lpstr>Artificial Intelligence – Entrenando Modelos Regresion Logística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Árboles de Decisión</vt:lpstr>
      <vt:lpstr>Artificial Intelligence – Árboles de Decisión</vt:lpstr>
      <vt:lpstr>Artificial Intelligence – Árboles de Decisión</vt:lpstr>
      <vt:lpstr>Artificial Intelligence – Árboles de Decisión</vt:lpstr>
      <vt:lpstr>Artificial Intelligence – Árboles de Decisión</vt:lpstr>
      <vt:lpstr>Artificial Intelligence – Árboles de Decisión</vt:lpstr>
      <vt:lpstr>Artificial Intelligence – Árboles de Decisión</vt:lpstr>
      <vt:lpstr>Artificial Intelligence – Árboles de Decisión</vt:lpstr>
      <vt:lpstr>Artificial Intelligence – Árboles de Decisión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issaiass</cp:lastModifiedBy>
  <cp:revision>705</cp:revision>
  <dcterms:created xsi:type="dcterms:W3CDTF">2018-02-28T08:20:25Z</dcterms:created>
  <dcterms:modified xsi:type="dcterms:W3CDTF">2020-10-21T01:59:15Z</dcterms:modified>
</cp:coreProperties>
</file>